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91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334" r:id="rId4"/>
    <p:sldId id="323" r:id="rId5"/>
    <p:sldId id="327" r:id="rId6"/>
    <p:sldId id="324" r:id="rId7"/>
    <p:sldId id="266" r:id="rId8"/>
    <p:sldId id="267" r:id="rId9"/>
    <p:sldId id="329" r:id="rId10"/>
    <p:sldId id="351" r:id="rId11"/>
    <p:sldId id="353" r:id="rId12"/>
    <p:sldId id="271" r:id="rId13"/>
    <p:sldId id="300" r:id="rId14"/>
    <p:sldId id="302" r:id="rId15"/>
    <p:sldId id="278" r:id="rId16"/>
    <p:sldId id="335" r:id="rId17"/>
    <p:sldId id="279" r:id="rId18"/>
    <p:sldId id="281" r:id="rId19"/>
    <p:sldId id="336" r:id="rId20"/>
    <p:sldId id="297" r:id="rId21"/>
    <p:sldId id="319" r:id="rId22"/>
    <p:sldId id="332" r:id="rId23"/>
    <p:sldId id="337" r:id="rId24"/>
    <p:sldId id="338" r:id="rId25"/>
    <p:sldId id="339" r:id="rId26"/>
    <p:sldId id="340" r:id="rId27"/>
    <p:sldId id="341" r:id="rId28"/>
    <p:sldId id="344" r:id="rId29"/>
    <p:sldId id="345" r:id="rId30"/>
    <p:sldId id="294" r:id="rId31"/>
    <p:sldId id="283" r:id="rId32"/>
    <p:sldId id="352" r:id="rId33"/>
    <p:sldId id="346" r:id="rId34"/>
    <p:sldId id="280" r:id="rId35"/>
    <p:sldId id="328" r:id="rId36"/>
    <p:sldId id="298" r:id="rId37"/>
    <p:sldId id="282" r:id="rId38"/>
    <p:sldId id="299" r:id="rId39"/>
    <p:sldId id="333" r:id="rId40"/>
    <p:sldId id="284" r:id="rId41"/>
    <p:sldId id="286" r:id="rId42"/>
    <p:sldId id="291" r:id="rId43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85935" autoAdjust="0"/>
  </p:normalViewPr>
  <p:slideViewPr>
    <p:cSldViewPr>
      <p:cViewPr>
        <p:scale>
          <a:sx n="100" d="100"/>
          <a:sy n="100" d="100"/>
        </p:scale>
        <p:origin x="-113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455"/>
          </a:xfrm>
          <a:prstGeom prst="rect">
            <a:avLst/>
          </a:prstGeom>
        </p:spPr>
        <p:txBody>
          <a:bodyPr vert="horz" lIns="92927" tIns="46463" rIns="92927" bIns="4646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1"/>
            <a:ext cx="3043343" cy="465455"/>
          </a:xfrm>
          <a:prstGeom prst="rect">
            <a:avLst/>
          </a:prstGeom>
        </p:spPr>
        <p:txBody>
          <a:bodyPr vert="horz" lIns="92927" tIns="46463" rIns="92927" bIns="46463" rtlCol="0"/>
          <a:lstStyle>
            <a:lvl1pPr algn="r">
              <a:defRPr sz="1200"/>
            </a:lvl1pPr>
          </a:lstStyle>
          <a:p>
            <a:fld id="{0B739E49-FDC2-4A22-BAC2-020085CF66D3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1"/>
            <a:ext cx="3043343" cy="465455"/>
          </a:xfrm>
          <a:prstGeom prst="rect">
            <a:avLst/>
          </a:prstGeom>
        </p:spPr>
        <p:txBody>
          <a:bodyPr vert="horz" lIns="92927" tIns="46463" rIns="92927" bIns="4646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1"/>
            <a:ext cx="3043343" cy="465455"/>
          </a:xfrm>
          <a:prstGeom prst="rect">
            <a:avLst/>
          </a:prstGeom>
        </p:spPr>
        <p:txBody>
          <a:bodyPr vert="horz" lIns="92927" tIns="46463" rIns="92927" bIns="46463" rtlCol="0" anchor="b"/>
          <a:lstStyle>
            <a:lvl1pPr algn="r">
              <a:defRPr sz="1200"/>
            </a:lvl1pPr>
          </a:lstStyle>
          <a:p>
            <a:fld id="{C5433DCA-AEA6-43E8-ADFC-1D59D243F9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64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455"/>
          </a:xfrm>
          <a:prstGeom prst="rect">
            <a:avLst/>
          </a:prstGeom>
        </p:spPr>
        <p:txBody>
          <a:bodyPr vert="horz" lIns="92927" tIns="46463" rIns="92927" bIns="4646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5455"/>
          </a:xfrm>
          <a:prstGeom prst="rect">
            <a:avLst/>
          </a:prstGeom>
        </p:spPr>
        <p:txBody>
          <a:bodyPr vert="horz" lIns="92927" tIns="46463" rIns="92927" bIns="46463" rtlCol="0"/>
          <a:lstStyle>
            <a:lvl1pPr algn="r">
              <a:defRPr sz="1200"/>
            </a:lvl1pPr>
          </a:lstStyle>
          <a:p>
            <a:fld id="{8FC13C55-B883-4087-8921-2244485515E1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27" tIns="46463" rIns="92927" bIns="4646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2927" tIns="46463" rIns="92927" bIns="4646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1"/>
            <a:ext cx="3043343" cy="465455"/>
          </a:xfrm>
          <a:prstGeom prst="rect">
            <a:avLst/>
          </a:prstGeom>
        </p:spPr>
        <p:txBody>
          <a:bodyPr vert="horz" lIns="92927" tIns="46463" rIns="92927" bIns="4646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3" cy="465455"/>
          </a:xfrm>
          <a:prstGeom prst="rect">
            <a:avLst/>
          </a:prstGeom>
        </p:spPr>
        <p:txBody>
          <a:bodyPr vert="horz" lIns="92927" tIns="46463" rIns="92927" bIns="46463" rtlCol="0" anchor="b"/>
          <a:lstStyle>
            <a:lvl1pPr algn="r">
              <a:defRPr sz="1200"/>
            </a:lvl1pPr>
          </a:lstStyle>
          <a:p>
            <a:fld id="{3DEDD412-9EAD-4073-93EF-589095BB16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18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9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56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15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99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12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55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49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546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317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002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87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156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17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503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880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068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104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685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620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318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256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77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24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660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402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832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536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98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21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176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441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021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089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372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402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87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71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08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84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71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89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60D-0B22-46D3-A741-AA2DA3A3A450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911-C7BC-43EF-AE81-B3357F203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27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60D-0B22-46D3-A741-AA2DA3A3A450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911-C7BC-43EF-AE81-B3357F203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01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60D-0B22-46D3-A741-AA2DA3A3A450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911-C7BC-43EF-AE81-B3357F203C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5433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60D-0B22-46D3-A741-AA2DA3A3A450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911-C7BC-43EF-AE81-B3357F203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12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60D-0B22-46D3-A741-AA2DA3A3A450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911-C7BC-43EF-AE81-B3357F203C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566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60D-0B22-46D3-A741-AA2DA3A3A450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911-C7BC-43EF-AE81-B3357F203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12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60D-0B22-46D3-A741-AA2DA3A3A450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911-C7BC-43EF-AE81-B3357F203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5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60D-0B22-46D3-A741-AA2DA3A3A450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911-C7BC-43EF-AE81-B3357F203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9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60D-0B22-46D3-A741-AA2DA3A3A450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911-C7BC-43EF-AE81-B3357F203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77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60D-0B22-46D3-A741-AA2DA3A3A450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911-C7BC-43EF-AE81-B3357F203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03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60D-0B22-46D3-A741-AA2DA3A3A450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911-C7BC-43EF-AE81-B3357F203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7622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60D-0B22-46D3-A741-AA2DA3A3A450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911-C7BC-43EF-AE81-B3357F203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0212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60D-0B22-46D3-A741-AA2DA3A3A450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911-C7BC-43EF-AE81-B3357F203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82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60D-0B22-46D3-A741-AA2DA3A3A450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911-C7BC-43EF-AE81-B3357F203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08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60D-0B22-46D3-A741-AA2DA3A3A450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911-C7BC-43EF-AE81-B3357F203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62870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60D-0B22-46D3-A741-AA2DA3A3A450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911-C7BC-43EF-AE81-B3357F203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94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FA60D-0B22-46D3-A741-AA2DA3A3A450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F987911-C7BC-43EF-AE81-B3357F203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8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3933" r:id="rId15"/>
    <p:sldLayoutId id="21474839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stweb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fsa.gov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said.ed.gov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fsa.ed.gov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p.hesc.ny.gov/totw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sc.ny.gov/excelsior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fsa.ed.gov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css.collegeboard.org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s.gov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jstcroix@monroecc.edu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ferrara16@monroecc.ed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48768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FINANCIAL AID INFORMATION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Rush Henrietta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October 11, 2018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Excelsior Scholarship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8" name="Content Placeholder 13"/>
          <p:cNvSpPr>
            <a:spLocks noGrp="1"/>
          </p:cNvSpPr>
          <p:nvPr>
            <p:ph idx="1"/>
          </p:nvPr>
        </p:nvSpPr>
        <p:spPr>
          <a:xfrm>
            <a:off x="938758" y="2286002"/>
            <a:ext cx="7633742" cy="396239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Clr>
                <a:srgbClr val="2E8840"/>
              </a:buClr>
            </a:pPr>
            <a:r>
              <a:rPr lang="en-US" altLang="en-US" sz="2400" dirty="0" smtClean="0"/>
              <a:t>Began Fall 2017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rgbClr val="2E8840"/>
              </a:buClr>
            </a:pPr>
            <a:r>
              <a:rPr lang="en-US" altLang="en-US" sz="2400" dirty="0" smtClean="0"/>
              <a:t>Award covers tuition only at SUNY or CUNY or Community College</a:t>
            </a:r>
          </a:p>
          <a:p>
            <a:pPr>
              <a:buClr>
                <a:srgbClr val="2E8840"/>
              </a:buClr>
            </a:pPr>
            <a:r>
              <a:rPr lang="en-US" altLang="en-US" sz="2400" dirty="0" smtClean="0"/>
              <a:t>How it works: </a:t>
            </a: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altLang="en-US" sz="2400" dirty="0" smtClean="0">
                <a:ea typeface="Arial" panose="020B0604020202020204" pitchFamily="34" charset="0"/>
              </a:rPr>
              <a:t>Award equals max of SUNY Tuition minus any amounts received for TAP, Pell or other scholarships</a:t>
            </a:r>
          </a:p>
        </p:txBody>
      </p:sp>
    </p:spTree>
    <p:extLst>
      <p:ext uri="{BB962C8B-B14F-4D97-AF65-F5344CB8AC3E}">
        <p14:creationId xmlns:p14="http://schemas.microsoft.com/office/powerpoint/2010/main" val="146825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Excelsior Eligibility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4" name="Content Placeholder 13"/>
          <p:cNvSpPr>
            <a:spLocks noGrp="1"/>
          </p:cNvSpPr>
          <p:nvPr>
            <p:ph idx="1"/>
          </p:nvPr>
        </p:nvSpPr>
        <p:spPr>
          <a:xfrm>
            <a:off x="304800" y="1600200"/>
            <a:ext cx="7772400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Clr>
                <a:srgbClr val="2E8840"/>
              </a:buClr>
            </a:pPr>
            <a:r>
              <a:rPr lang="en-US" altLang="en-US" sz="2300" dirty="0" smtClean="0"/>
              <a:t>Be a resident of New York State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rgbClr val="2E8840"/>
              </a:buClr>
            </a:pPr>
            <a:r>
              <a:rPr lang="en-US" altLang="en-US" sz="2300" dirty="0" smtClean="0"/>
              <a:t>Enroll in a SUNY or CUNY two- or four-year degree program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rgbClr val="2E8840"/>
              </a:buClr>
            </a:pPr>
            <a:r>
              <a:rPr lang="en-US" altLang="en-US" sz="2300" dirty="0" smtClean="0"/>
              <a:t>Take 30 credits per calendar year (including winter and summer terms)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rgbClr val="2E8840"/>
              </a:buClr>
            </a:pPr>
            <a:r>
              <a:rPr lang="en-US" altLang="en-US" sz="2300" dirty="0" smtClean="0"/>
              <a:t>Maintain good academic standing 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rgbClr val="2E8840"/>
              </a:buClr>
            </a:pPr>
            <a:r>
              <a:rPr lang="en-US" altLang="en-US" sz="2300" dirty="0" smtClean="0"/>
              <a:t>Plan to live and work in New York following graduation for the length of time you participate in the scholarship program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rgbClr val="2E8840"/>
              </a:buClr>
            </a:pPr>
            <a:r>
              <a:rPr lang="en-US" altLang="en-US" sz="2300" dirty="0" smtClean="0"/>
              <a:t>Household adjusted gross income does not exceed these limits :</a:t>
            </a:r>
          </a:p>
          <a:p>
            <a:pPr lvl="1">
              <a:buClr>
                <a:srgbClr val="000090"/>
              </a:buClr>
              <a:buFont typeface="Wingdings" panose="05000000000000000000" pitchFamily="2" charset="2"/>
              <a:buChar char="ü"/>
            </a:pPr>
            <a:r>
              <a:rPr lang="en-US" altLang="en-US" sz="2300" dirty="0" smtClean="0">
                <a:ea typeface="Arial" panose="020B0604020202020204" pitchFamily="34" charset="0"/>
              </a:rPr>
              <a:t>2019/20:  $125,000 (based on 2017 tax return)</a:t>
            </a:r>
          </a:p>
        </p:txBody>
      </p:sp>
    </p:spTree>
    <p:extLst>
      <p:ext uri="{BB962C8B-B14F-4D97-AF65-F5344CB8AC3E}">
        <p14:creationId xmlns:p14="http://schemas.microsoft.com/office/powerpoint/2010/main" val="35952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Scholarships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848600" cy="50292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Your College </a:t>
            </a:r>
          </a:p>
          <a:p>
            <a:pPr lvl="1"/>
            <a:r>
              <a:rPr lang="en-US" sz="28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Review </a:t>
            </a:r>
            <a:r>
              <a:rPr lang="en-US" sz="28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Website for merit, need, application </a:t>
            </a:r>
            <a:endParaRPr lang="en-US" sz="2800" b="1" dirty="0" smtClean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sz="28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High </a:t>
            </a:r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School </a:t>
            </a:r>
            <a:endParaRPr lang="en-US" sz="28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Civic Groups or Businesses</a:t>
            </a:r>
          </a:p>
          <a:p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Places of Employment</a:t>
            </a:r>
          </a:p>
          <a:p>
            <a:r>
              <a:rPr lang="en-US" sz="28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Free Internet Searches</a:t>
            </a:r>
          </a:p>
          <a:p>
            <a:pPr lvl="1"/>
            <a:r>
              <a:rPr lang="en-US" sz="26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Example:</a:t>
            </a:r>
            <a:endParaRPr lang="en-US" sz="2600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hlinkClick r:id="rId3"/>
              </a:rPr>
              <a:t>www.fastweb.com</a:t>
            </a:r>
            <a:endParaRPr lang="en-US" sz="2800" dirty="0" smtClean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marL="457200" lvl="1" indent="0">
              <a:buNone/>
            </a:pPr>
            <a:endParaRPr lang="en-US" sz="2800" dirty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Federal Direct Student Loan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305800" cy="507492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Subsidized</a:t>
            </a:r>
          </a:p>
          <a:p>
            <a:pPr lvl="1"/>
            <a:r>
              <a:rPr lang="en-US" sz="20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5.05% </a:t>
            </a:r>
            <a:r>
              <a:rPr lang="en-US" sz="2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Interest </a:t>
            </a:r>
            <a:r>
              <a:rPr lang="en-US" sz="20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rate (in 2018-19).  </a:t>
            </a:r>
            <a:endParaRPr lang="en-US" sz="2000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lvl="1"/>
            <a:r>
              <a:rPr lang="en-US" sz="2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Based on need (COA – EFC – other aid = Financial need)</a:t>
            </a:r>
          </a:p>
          <a:p>
            <a:pPr lvl="1"/>
            <a:r>
              <a:rPr lang="en-US" sz="2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Federal government pays interest while student in school</a:t>
            </a:r>
          </a:p>
          <a:p>
            <a:pPr lvl="1"/>
            <a:r>
              <a:rPr lang="en-US" sz="2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Freshman may borrow up to $</a:t>
            </a:r>
            <a:r>
              <a:rPr lang="en-US" sz="20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3,500</a:t>
            </a:r>
            <a:endParaRPr lang="en-US" sz="2000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sz="28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Unsubsidized</a:t>
            </a:r>
            <a:endParaRPr lang="en-US" sz="2800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lvl="1"/>
            <a:r>
              <a:rPr lang="en-US" sz="20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5.05% </a:t>
            </a:r>
            <a:r>
              <a:rPr lang="en-US" sz="2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Interest </a:t>
            </a:r>
            <a:r>
              <a:rPr lang="en-US" sz="20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rate (in 2018-19).  </a:t>
            </a:r>
            <a:endParaRPr lang="en-US" sz="2000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lvl="1"/>
            <a:r>
              <a:rPr lang="en-US" sz="2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Not based on need</a:t>
            </a:r>
          </a:p>
          <a:p>
            <a:pPr lvl="1"/>
            <a:r>
              <a:rPr lang="en-US" sz="2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Student is responsible for interest while in school</a:t>
            </a:r>
          </a:p>
          <a:p>
            <a:pPr lvl="1"/>
            <a:r>
              <a:rPr lang="en-US" sz="2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Freshman may borrow up to $5,500 </a:t>
            </a:r>
            <a:r>
              <a:rPr lang="en-US" sz="2000" b="1" u="sng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minus any subsidized loan money </a:t>
            </a:r>
            <a:r>
              <a:rPr lang="en-US" sz="2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(ideally - $3,500 subsidized and $2,000 unsubsidized)</a:t>
            </a:r>
          </a:p>
          <a:p>
            <a:pPr marL="0" indent="0">
              <a:buNone/>
            </a:pPr>
            <a:endParaRPr lang="en-US" sz="1700" b="1" dirty="0">
              <a:latin typeface="+mj-lt"/>
            </a:endParaRPr>
          </a:p>
          <a:p>
            <a:r>
              <a:rPr lang="en-US" sz="1700" b="1" i="1" dirty="0">
                <a:latin typeface="+mj-lt"/>
              </a:rPr>
              <a:t>Repayment begins 6 months after graduation</a:t>
            </a:r>
          </a:p>
          <a:p>
            <a:endParaRPr lang="en-US" sz="17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62400"/>
          </a:xfrm>
        </p:spPr>
        <p:txBody>
          <a:bodyPr>
            <a:normAutofit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6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Loan in parent name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6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Credit Check – No Adverse Credit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6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7.6% </a:t>
            </a:r>
            <a:r>
              <a:rPr lang="en-US" sz="26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interest </a:t>
            </a:r>
            <a:r>
              <a:rPr lang="en-US" sz="26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rate (2018-19) </a:t>
            </a:r>
            <a:endParaRPr lang="en-US" sz="2600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6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Interest </a:t>
            </a:r>
            <a:r>
              <a:rPr lang="en-US" sz="26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accrues at disbursement</a:t>
            </a:r>
            <a:endParaRPr lang="en-US" sz="2600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6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Payments right away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6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Limits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en-US" sz="22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Up to COA minus other aid.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en-US" sz="2800" dirty="0"/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en-US" sz="2600" dirty="0"/>
          </a:p>
          <a:p>
            <a:pPr lvl="1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295400"/>
            <a:ext cx="8229600" cy="762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dobe Heiti Std R" panose="020B0400000000000000" pitchFamily="34" charset="-128"/>
                <a:ea typeface="Adobe Heiti Std R" panose="020B0400000000000000" pitchFamily="34" charset="-128"/>
                <a:cs typeface="+mj-cs"/>
              </a:rPr>
              <a:t>Parent Loan for Undergraduate Students (PLUS)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Work Opportunities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438400"/>
            <a:ext cx="7848600" cy="3886200"/>
          </a:xfrm>
        </p:spPr>
        <p:txBody>
          <a:bodyPr/>
          <a:lstStyle/>
          <a:p>
            <a:r>
              <a:rPr lang="en-US" sz="32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Federal Work Study Program (FWS)</a:t>
            </a:r>
          </a:p>
          <a:p>
            <a:pPr lvl="1"/>
            <a:r>
              <a:rPr lang="en-US" sz="24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Need Based</a:t>
            </a:r>
          </a:p>
          <a:p>
            <a:pPr lvl="1"/>
            <a:r>
              <a:rPr lang="en-US" sz="24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Limited </a:t>
            </a:r>
            <a:r>
              <a:rPr lang="en-US" sz="24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hours</a:t>
            </a:r>
            <a:endParaRPr lang="en-US" sz="2400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lvl="1"/>
            <a:r>
              <a:rPr lang="en-US" sz="24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Usually minimum wage</a:t>
            </a:r>
          </a:p>
          <a:p>
            <a:pPr lvl="1"/>
            <a:r>
              <a:rPr lang="en-US" sz="24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Helps with personal expenses</a:t>
            </a:r>
          </a:p>
          <a:p>
            <a:pPr lvl="1"/>
            <a:r>
              <a:rPr lang="en-US" sz="24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Each college has own process; jobs usually on campus or in community service.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66103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9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How to Apply for Aid</a:t>
            </a:r>
            <a:r>
              <a:rPr lang="en-US" alt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/>
            </a:r>
            <a:br>
              <a:rPr lang="en-US" alt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</a:b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4392610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FFC000"/>
              </a:buClr>
              <a:buSzTx/>
              <a:buFontTx/>
              <a:buAutoNum type="arabicPeriod"/>
            </a:pPr>
            <a:r>
              <a:rPr lang="en-US" altLang="en-US" sz="3200" b="1" dirty="0"/>
              <a:t>Request an FSA ID for the student and </a:t>
            </a:r>
            <a:r>
              <a:rPr lang="en-US" altLang="en-US" sz="3200" b="1" dirty="0" smtClean="0"/>
              <a:t>parent (Anytime Now)</a:t>
            </a:r>
            <a:endParaRPr lang="en-US" altLang="en-US" sz="3200" b="1" dirty="0"/>
          </a:p>
          <a:p>
            <a:pPr>
              <a:buClr>
                <a:srgbClr val="FFC000"/>
              </a:buClr>
              <a:buSzTx/>
              <a:buFontTx/>
              <a:buAutoNum type="arabicPeriod"/>
            </a:pPr>
            <a:r>
              <a:rPr lang="en-US" altLang="en-US" sz="3200" b="1" dirty="0"/>
              <a:t>Collect information </a:t>
            </a:r>
          </a:p>
          <a:p>
            <a:pPr>
              <a:buClr>
                <a:srgbClr val="FFC000"/>
              </a:buClr>
              <a:buSzTx/>
              <a:buFontTx/>
              <a:buAutoNum type="arabicPeriod"/>
            </a:pPr>
            <a:r>
              <a:rPr lang="en-US" altLang="en-US" sz="3200" b="1" dirty="0"/>
              <a:t>Complete FAFSA online: </a:t>
            </a:r>
            <a:r>
              <a:rPr lang="en-US" altLang="en-US" sz="3200" b="1" dirty="0" smtClean="0">
                <a:hlinkClick r:id="rId3"/>
              </a:rPr>
              <a:t>www.fafsa.gov</a:t>
            </a:r>
            <a:r>
              <a:rPr lang="en-US" altLang="en-US" sz="3200" b="1" dirty="0"/>
              <a:t> </a:t>
            </a:r>
            <a:r>
              <a:rPr lang="en-US" altLang="en-US" sz="3200" b="1" dirty="0" smtClean="0"/>
              <a:t>after October 1st</a:t>
            </a:r>
            <a:endParaRPr lang="en-US" altLang="en-US" sz="3000" b="1" dirty="0"/>
          </a:p>
          <a:p>
            <a:pPr>
              <a:buClr>
                <a:srgbClr val="FFC000"/>
              </a:buClr>
              <a:buSzTx/>
              <a:buFontTx/>
              <a:buAutoNum type="arabicPeriod"/>
            </a:pPr>
            <a:r>
              <a:rPr lang="en-US" altLang="en-US" sz="3200" b="1" dirty="0"/>
              <a:t>Complete TAP </a:t>
            </a:r>
            <a:r>
              <a:rPr lang="en-US" altLang="en-US" sz="3200" b="1" dirty="0" smtClean="0"/>
              <a:t>online:  After FAFSA </a:t>
            </a:r>
          </a:p>
          <a:p>
            <a:pPr>
              <a:buClr>
                <a:srgbClr val="FFC000"/>
              </a:buClr>
              <a:buSzTx/>
              <a:buFontTx/>
              <a:buAutoNum type="arabicPeriod"/>
            </a:pPr>
            <a:r>
              <a:rPr lang="en-US" altLang="en-US" sz="3200" b="1" dirty="0" smtClean="0"/>
              <a:t>Complete Excelsior Application when available</a:t>
            </a:r>
            <a:endParaRPr lang="en-US" altLang="en-US" sz="3200" b="1" dirty="0"/>
          </a:p>
          <a:p>
            <a:pPr>
              <a:buClr>
                <a:srgbClr val="FFC000"/>
              </a:buClr>
              <a:buSzTx/>
              <a:buFontTx/>
              <a:buAutoNum type="arabicPeriod"/>
            </a:pPr>
            <a:r>
              <a:rPr lang="en-US" altLang="en-US" sz="3200" b="1" dirty="0"/>
              <a:t>Watch for Student Aid Report (SAR) &amp; communicate with the financial aid office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87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989215"/>
          </a:xfrm>
        </p:spPr>
        <p:txBody>
          <a:bodyPr/>
          <a:lstStyle/>
          <a:p>
            <a:pPr algn="ctr"/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How To Apply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257800"/>
          </a:xfrm>
        </p:spPr>
        <p:txBody>
          <a:bodyPr>
            <a:normAutofit lnSpcReduction="10000"/>
          </a:bodyPr>
          <a:lstStyle/>
          <a:p>
            <a:pPr marL="609600" indent="-609600">
              <a:buClr>
                <a:srgbClr val="A9080E"/>
              </a:buClr>
              <a:buSzPct val="6000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1</a:t>
            </a:r>
            <a:r>
              <a:rPr lang="en-US" sz="2400" b="1" dirty="0" smtClean="0">
                <a:solidFill>
                  <a:schemeClr val="tx1"/>
                </a:solidFill>
              </a:rPr>
              <a:t>. </a:t>
            </a:r>
            <a:r>
              <a:rPr lang="en-US" sz="24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Request </a:t>
            </a:r>
            <a:r>
              <a:rPr lang="en-US" sz="24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 Federal Student Aid (FSA) ID: </a:t>
            </a:r>
            <a:r>
              <a:rPr lang="en-US" sz="2400" b="1" dirty="0">
                <a:solidFill>
                  <a:schemeClr val="accent2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           </a:t>
            </a:r>
            <a:r>
              <a:rPr lang="en-US" sz="2400" b="1" dirty="0">
                <a:solidFill>
                  <a:schemeClr val="accent2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hlinkClick r:id="rId3"/>
              </a:rPr>
              <a:t>fsaid.ed.gov</a:t>
            </a:r>
            <a:r>
              <a:rPr lang="en-US" sz="2400" b="1" dirty="0">
                <a:solidFill>
                  <a:schemeClr val="accent2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endParaRPr lang="en-US" sz="2400" b="1" dirty="0" smtClean="0">
              <a:solidFill>
                <a:schemeClr val="accent2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marL="975360" lvl="1" indent="-609600">
              <a:buClr>
                <a:srgbClr val="A9080E"/>
              </a:buClr>
              <a:buSzPct val="60000"/>
              <a:defRPr/>
            </a:pP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Acts </a:t>
            </a: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as signature for the FAFSA and any Federal Student Loans.</a:t>
            </a:r>
          </a:p>
          <a:p>
            <a:pPr lvl="1">
              <a:spcBef>
                <a:spcPct val="0"/>
              </a:spcBef>
              <a:buClr>
                <a:srgbClr val="FFC000"/>
              </a:buClr>
              <a:buSzTx/>
            </a:pPr>
            <a:r>
              <a:rPr lang="en-US" altLang="en-US" sz="24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Is comprised of a username and password </a:t>
            </a:r>
            <a:endParaRPr lang="en-US" altLang="en-US" sz="2400" b="1" dirty="0" smtClean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lvl="1">
              <a:spcBef>
                <a:spcPct val="0"/>
              </a:spcBef>
              <a:buClr>
                <a:srgbClr val="FFC000"/>
              </a:buClr>
              <a:buSzTx/>
            </a:pPr>
            <a:r>
              <a:rPr lang="en-US" sz="24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For both the student and </a:t>
            </a:r>
            <a:r>
              <a:rPr lang="en-US" sz="24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at least one parent</a:t>
            </a:r>
          </a:p>
          <a:p>
            <a:pPr lvl="1">
              <a:spcBef>
                <a:spcPct val="0"/>
              </a:spcBef>
              <a:buClr>
                <a:srgbClr val="FFC000"/>
              </a:buClr>
              <a:buSzTx/>
            </a:pPr>
            <a:r>
              <a:rPr lang="en-US" altLang="en-US" sz="24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Username and password and e-mail used have to be unique for student and different than </a:t>
            </a:r>
            <a:r>
              <a:rPr lang="en-US" altLang="en-US" sz="24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parent</a:t>
            </a:r>
            <a:endParaRPr lang="en-US" sz="2400" b="1" dirty="0" smtClean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lvl="1">
              <a:spcBef>
                <a:spcPct val="0"/>
              </a:spcBef>
              <a:buClr>
                <a:srgbClr val="FFC000"/>
              </a:buClr>
              <a:buSzTx/>
            </a:pPr>
            <a:r>
              <a:rPr lang="en-US" sz="24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Acts as signature for the FAFSA and any Federal Student Loans</a:t>
            </a:r>
            <a:endParaRPr lang="en-US" altLang="en-US" sz="2400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lvl="1">
              <a:spcBef>
                <a:spcPct val="0"/>
              </a:spcBef>
              <a:buClr>
                <a:srgbClr val="FFC000"/>
              </a:buClr>
              <a:buSzTx/>
            </a:pPr>
            <a:r>
              <a:rPr lang="en-US" altLang="en-US" sz="24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The security of your FSA ID is important </a:t>
            </a:r>
          </a:p>
          <a:p>
            <a:pPr lvl="1">
              <a:spcBef>
                <a:spcPct val="0"/>
              </a:spcBef>
              <a:buClr>
                <a:srgbClr val="FFC000"/>
              </a:buClr>
              <a:buSzTx/>
            </a:pPr>
            <a:r>
              <a:rPr lang="en-US" altLang="en-US" sz="24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altLang="en-US" sz="2400" b="1" u="sng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www.fafsa.gov</a:t>
            </a:r>
            <a:r>
              <a:rPr lang="en-US" altLang="en-US" sz="2400" b="1" dirty="0">
                <a:solidFill>
                  <a:srgbClr val="0066FF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endParaRPr lang="en-US" altLang="en-US" sz="2400" b="1" dirty="0">
              <a:solidFill>
                <a:srgbClr val="FF0000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lvl="2">
              <a:spcBef>
                <a:spcPct val="0"/>
              </a:spcBef>
              <a:buClr>
                <a:srgbClr val="00B0F0"/>
              </a:buClr>
              <a:buSzTx/>
              <a:buFont typeface="Wingdings" panose="05000000000000000000" pitchFamily="2" charset="2"/>
              <a:buChar char="ü"/>
            </a:pPr>
            <a:r>
              <a:rPr lang="en-US" altLang="en-US" sz="2400" b="1" i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Sign FAFSA electronically</a:t>
            </a:r>
          </a:p>
          <a:p>
            <a:pPr lvl="2">
              <a:spcBef>
                <a:spcPct val="0"/>
              </a:spcBef>
              <a:buClr>
                <a:srgbClr val="00B0F0"/>
              </a:buClr>
              <a:buSzTx/>
              <a:buFont typeface="Wingdings" panose="05000000000000000000" pitchFamily="2" charset="2"/>
              <a:buChar char="ü"/>
            </a:pPr>
            <a:r>
              <a:rPr lang="en-US" altLang="en-US" sz="2400" b="1" i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Used by students and parents throughout aid process</a:t>
            </a:r>
          </a:p>
          <a:p>
            <a:pPr lvl="2">
              <a:spcBef>
                <a:spcPct val="0"/>
              </a:spcBef>
              <a:buClr>
                <a:srgbClr val="00B0F0"/>
              </a:buClr>
              <a:buSzTx/>
              <a:buFont typeface="Wingdings" panose="05000000000000000000" pitchFamily="2" charset="2"/>
              <a:buChar char="ü"/>
            </a:pPr>
            <a:r>
              <a:rPr lang="en-US" altLang="en-US" sz="2400" b="1" i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Only </a:t>
            </a:r>
            <a:r>
              <a:rPr lang="en-US" altLang="en-US" sz="2400" b="1" i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the owner should create an FSA ID</a:t>
            </a:r>
          </a:p>
          <a:p>
            <a:pPr marL="975360" lvl="1" indent="-609600">
              <a:buClr>
                <a:srgbClr val="A9080E"/>
              </a:buClr>
              <a:buSzPct val="60000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152400"/>
            <a:ext cx="8801100" cy="172211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 1. </a:t>
            </a:r>
            <a:r>
              <a:rPr lang="en-US" sz="4000" b="1" dirty="0" smtClean="0"/>
              <a:t>Federal Student Aid ID</a:t>
            </a:r>
            <a:endParaRPr lang="en-US" sz="4000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860425"/>
            <a:ext cx="7937500" cy="5845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b="1" dirty="0">
                <a:solidFill>
                  <a:schemeClr val="tx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2. </a:t>
            </a:r>
            <a:r>
              <a:rPr lang="en-US" alt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Collect Information</a:t>
            </a:r>
            <a:r>
              <a:rPr lang="en-US" altLang="en-US" b="1" dirty="0">
                <a:solidFill>
                  <a:srgbClr val="339933"/>
                </a:solidFill>
              </a:rPr>
              <a:t/>
            </a:r>
            <a:br>
              <a:rPr lang="en-US" altLang="en-US" b="1" dirty="0">
                <a:solidFill>
                  <a:srgbClr val="339933"/>
                </a:solidFill>
              </a:rPr>
            </a:br>
            <a:endParaRPr 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idx="1"/>
          </p:nvPr>
        </p:nvSpPr>
        <p:spPr bwMode="auto">
          <a:xfrm>
            <a:off x="857251" y="2057400"/>
            <a:ext cx="7905749" cy="448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1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400" i="0" dirty="0">
                <a:latin typeface="Calibri" pitchFamily="34" charset="0"/>
              </a:rPr>
              <a:t>Student and parents’ </a:t>
            </a:r>
            <a:r>
              <a:rPr lang="en-US" altLang="ja-JP" sz="2400" i="0" dirty="0">
                <a:latin typeface="Calibri" pitchFamily="34" charset="0"/>
              </a:rPr>
              <a:t>SSN and DOB </a:t>
            </a:r>
          </a:p>
          <a:p>
            <a:pPr marL="457200" indent="-457200">
              <a:spcBef>
                <a:spcPct val="1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400" i="0" dirty="0">
                <a:latin typeface="Calibri" pitchFamily="34" charset="0"/>
              </a:rPr>
              <a:t> Parents’ </a:t>
            </a:r>
            <a:r>
              <a:rPr lang="en-US" altLang="ja-JP" sz="2400" i="0" dirty="0">
                <a:latin typeface="Calibri" pitchFamily="34" charset="0"/>
              </a:rPr>
              <a:t>marital status</a:t>
            </a:r>
          </a:p>
          <a:p>
            <a:pPr marL="457200" indent="-457200">
              <a:spcBef>
                <a:spcPct val="1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400" i="0" dirty="0">
                <a:latin typeface="Calibri" pitchFamily="34" charset="0"/>
              </a:rPr>
              <a:t> FSA ID for student and parent</a:t>
            </a:r>
          </a:p>
          <a:p>
            <a:pPr marL="457200" indent="-457200">
              <a:spcBef>
                <a:spcPct val="1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400" i="0" dirty="0">
                <a:latin typeface="Calibri" pitchFamily="34" charset="0"/>
              </a:rPr>
              <a:t> W-2s for student and parents</a:t>
            </a:r>
          </a:p>
          <a:p>
            <a:pPr marL="457200" indent="-457200">
              <a:spcBef>
                <a:spcPct val="1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400" i="0" dirty="0">
                <a:latin typeface="Calibri" pitchFamily="34" charset="0"/>
              </a:rPr>
              <a:t> Records of untaxed income for student and parents  </a:t>
            </a:r>
          </a:p>
          <a:p>
            <a:pPr marL="342900" indent="-342900">
              <a:spcBef>
                <a:spcPct val="100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i="0" dirty="0">
                <a:latin typeface="Calibri" pitchFamily="34" charset="0"/>
              </a:rPr>
              <a:t>   Bank accounts, stock, real estate and business record for</a:t>
            </a:r>
          </a:p>
          <a:p>
            <a:pPr marL="693738" indent="-693738">
              <a:spcBef>
                <a:spcPct val="10000"/>
              </a:spcBef>
              <a:buClr>
                <a:srgbClr val="FFC000"/>
              </a:buClr>
              <a:defRPr/>
            </a:pPr>
            <a:r>
              <a:rPr lang="en-US" sz="2400" i="0" dirty="0">
                <a:latin typeface="Calibri" pitchFamily="34" charset="0"/>
              </a:rPr>
              <a:t>        student and parents</a:t>
            </a:r>
          </a:p>
          <a:p>
            <a:pPr marL="457200" indent="-457200">
              <a:spcBef>
                <a:spcPct val="1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400" i="0" dirty="0">
                <a:latin typeface="Calibri" pitchFamily="34" charset="0"/>
              </a:rPr>
              <a:t> Student’</a:t>
            </a:r>
            <a:r>
              <a:rPr lang="en-US" altLang="ja-JP" sz="2400" i="0" dirty="0">
                <a:latin typeface="Calibri" pitchFamily="34" charset="0"/>
              </a:rPr>
              <a:t>s driver’s license number</a:t>
            </a:r>
          </a:p>
          <a:p>
            <a:pPr marL="457200" indent="-457200">
              <a:spcBef>
                <a:spcPct val="1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400" i="0" dirty="0">
                <a:latin typeface="Calibri" pitchFamily="34" charset="0"/>
              </a:rPr>
              <a:t> Student’</a:t>
            </a:r>
            <a:r>
              <a:rPr lang="en-US" altLang="ja-JP" sz="2400" i="0" dirty="0">
                <a:latin typeface="Calibri" pitchFamily="34" charset="0"/>
              </a:rPr>
              <a:t>s alien registration number (non-U.S citizens)</a:t>
            </a:r>
          </a:p>
          <a:p>
            <a:pPr marL="457200" indent="-457200">
              <a:spcBef>
                <a:spcPct val="10000"/>
              </a:spcBef>
              <a:buClr>
                <a:srgbClr val="CC9900"/>
              </a:buClr>
              <a:buFont typeface="Wingdings" pitchFamily="2" charset="2"/>
              <a:buChar char="§"/>
              <a:defRPr/>
            </a:pPr>
            <a:endParaRPr lang="en-US" sz="2400" i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92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836815"/>
          </a:xfrm>
        </p:spPr>
        <p:txBody>
          <a:bodyPr/>
          <a:lstStyle/>
          <a:p>
            <a:pPr algn="ctr"/>
            <a:r>
              <a:rPr lang="en-US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AGENDA</a:t>
            </a:r>
            <a:r>
              <a:rPr 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924800" cy="5105400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en-US" sz="3200" b="1" dirty="0">
                <a:solidFill>
                  <a:srgbClr val="92D05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Tahoma" pitchFamily="34" charset="0"/>
              </a:rPr>
              <a:t>College Costs</a:t>
            </a:r>
          </a:p>
          <a:p>
            <a:pPr lvl="1"/>
            <a:r>
              <a:rPr lang="en-US" sz="3200" b="1" dirty="0">
                <a:solidFill>
                  <a:srgbClr val="92D05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Tahoma" pitchFamily="34" charset="0"/>
              </a:rPr>
              <a:t>Sticker Price versus Net Price</a:t>
            </a:r>
          </a:p>
          <a:p>
            <a:r>
              <a:rPr lang="en-US" sz="3200" b="1" dirty="0">
                <a:solidFill>
                  <a:srgbClr val="92D05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Tahoma" pitchFamily="34" charset="0"/>
              </a:rPr>
              <a:t>What is Financial Aid?</a:t>
            </a:r>
          </a:p>
          <a:p>
            <a:pPr lvl="1"/>
            <a:r>
              <a:rPr lang="en-US" sz="3200" dirty="0">
                <a:solidFill>
                  <a:srgbClr val="92D05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Tahoma" pitchFamily="34" charset="0"/>
              </a:rPr>
              <a:t>Sources; Types</a:t>
            </a:r>
          </a:p>
          <a:p>
            <a:r>
              <a:rPr lang="en-US" sz="3200" b="1" dirty="0">
                <a:solidFill>
                  <a:srgbClr val="92D05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Tahoma" pitchFamily="34" charset="0"/>
              </a:rPr>
              <a:t>How Do I Apply?  When Do I </a:t>
            </a:r>
            <a:r>
              <a:rPr lang="en-US" sz="3200" b="1" dirty="0" smtClean="0">
                <a:solidFill>
                  <a:srgbClr val="92D05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Tahoma" pitchFamily="34" charset="0"/>
              </a:rPr>
              <a:t>Apply</a:t>
            </a:r>
          </a:p>
          <a:p>
            <a:pPr lvl="1"/>
            <a:r>
              <a:rPr lang="en-US" sz="3000" b="1" dirty="0">
                <a:solidFill>
                  <a:srgbClr val="92D05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Tahoma" pitchFamily="34" charset="0"/>
              </a:rPr>
              <a:t>Free Application Federal Student Aid (FAFSA)</a:t>
            </a:r>
          </a:p>
          <a:p>
            <a:pPr lvl="1"/>
            <a:r>
              <a:rPr lang="en-US" sz="3000" b="1" dirty="0">
                <a:solidFill>
                  <a:srgbClr val="92D05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Tahoma" pitchFamily="34" charset="0"/>
              </a:rPr>
              <a:t>NYS TAP </a:t>
            </a:r>
            <a:r>
              <a:rPr lang="en-US" sz="3000" b="1" dirty="0" smtClean="0">
                <a:solidFill>
                  <a:srgbClr val="92D05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Tahoma" pitchFamily="34" charset="0"/>
              </a:rPr>
              <a:t>Application</a:t>
            </a:r>
          </a:p>
          <a:p>
            <a:pPr lvl="1"/>
            <a:r>
              <a:rPr lang="en-US" sz="3000" b="1" dirty="0" smtClean="0">
                <a:solidFill>
                  <a:srgbClr val="92D05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Tahoma" pitchFamily="34" charset="0"/>
              </a:rPr>
              <a:t>Excelsior</a:t>
            </a:r>
            <a:endParaRPr lang="en-US" sz="3000" b="1" dirty="0">
              <a:solidFill>
                <a:srgbClr val="92D050"/>
              </a:solidFill>
              <a:latin typeface="Adobe Heiti Std R" panose="020B0400000000000000" pitchFamily="34" charset="-128"/>
              <a:ea typeface="Adobe Heiti Std R" panose="020B0400000000000000" pitchFamily="34" charset="-128"/>
              <a:cs typeface="Tahoma" pitchFamily="34" charset="0"/>
            </a:endParaRPr>
          </a:p>
          <a:p>
            <a:pPr lvl="1"/>
            <a:r>
              <a:rPr lang="en-US" sz="3000" b="1" dirty="0">
                <a:solidFill>
                  <a:srgbClr val="92D05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Tahoma" pitchFamily="34" charset="0"/>
              </a:rPr>
              <a:t>Others – depends on </a:t>
            </a:r>
            <a:r>
              <a:rPr lang="en-US" sz="3000" b="1" dirty="0" smtClean="0">
                <a:solidFill>
                  <a:srgbClr val="92D05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Tahoma" pitchFamily="34" charset="0"/>
              </a:rPr>
              <a:t>school</a:t>
            </a:r>
            <a:endParaRPr lang="en-US" sz="3000" b="1" dirty="0">
              <a:solidFill>
                <a:srgbClr val="92D050"/>
              </a:solidFill>
              <a:latin typeface="Adobe Heiti Std R" panose="020B0400000000000000" pitchFamily="34" charset="-128"/>
              <a:ea typeface="Adobe Heiti Std R" panose="020B0400000000000000" pitchFamily="34" charset="-128"/>
              <a:cs typeface="Tahoma" pitchFamily="34" charset="0"/>
            </a:endParaRPr>
          </a:p>
          <a:p>
            <a:r>
              <a:rPr lang="en-US" sz="3200" b="1" dirty="0">
                <a:solidFill>
                  <a:srgbClr val="92D05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Tahoma" pitchFamily="34" charset="0"/>
              </a:rPr>
              <a:t>Strategies/Tools</a:t>
            </a:r>
          </a:p>
          <a:p>
            <a:pPr marL="34290" indent="0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How To Apply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886200"/>
          </a:xfrm>
        </p:spPr>
        <p:txBody>
          <a:bodyPr>
            <a:normAutofit/>
          </a:bodyPr>
          <a:lstStyle/>
          <a:p>
            <a:pPr marL="609600" indent="-609600">
              <a:buClr>
                <a:srgbClr val="A9080E"/>
              </a:buClr>
              <a:buSzPct val="60000"/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3. </a:t>
            </a:r>
            <a:r>
              <a:rPr lang="en-US" sz="24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Complete FAFSA online: </a:t>
            </a:r>
            <a:r>
              <a:rPr lang="en-US" sz="24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  <a:hlinkClick r:id="rId3"/>
              </a:rPr>
              <a:t>www.fafsa.ed.gov</a:t>
            </a:r>
            <a:r>
              <a:rPr lang="en-US" sz="24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.</a:t>
            </a:r>
          </a:p>
          <a:p>
            <a:pPr marL="1181100" lvl="2" indent="-609600">
              <a:buClr>
                <a:srgbClr val="A9080E"/>
              </a:buClr>
              <a:buSzPct val="60000"/>
              <a:defRPr/>
            </a:pPr>
            <a:r>
              <a:rPr lang="en-US" sz="22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For 2019-20, after October 1, 2018.</a:t>
            </a:r>
            <a:endParaRPr lang="en-US" sz="22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marL="975360" lvl="1" indent="-609600">
              <a:buClr>
                <a:srgbClr val="A9080E"/>
              </a:buClr>
              <a:buSzPct val="60000"/>
              <a:defRPr/>
            </a:pPr>
            <a:r>
              <a:rPr lang="en-US" sz="2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Must re-apply each academic year</a:t>
            </a:r>
            <a:r>
              <a:rPr lang="en-US" sz="24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.</a:t>
            </a:r>
            <a:endParaRPr lang="en-US" sz="24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marL="975360" lvl="1" indent="-609600">
              <a:buClr>
                <a:srgbClr val="A9080E"/>
              </a:buClr>
              <a:buSzPct val="60000"/>
              <a:defRPr/>
            </a:pPr>
            <a:r>
              <a:rPr lang="en-US" sz="2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FAFSA asks questions on student and parent income; assets; family size; number in college</a:t>
            </a:r>
          </a:p>
          <a:p>
            <a:pPr marL="975360" lvl="1" indent="-609600">
              <a:buClr>
                <a:srgbClr val="A9080E"/>
              </a:buClr>
              <a:buSzPct val="60000"/>
              <a:defRPr/>
            </a:pPr>
            <a:r>
              <a:rPr lang="en-US" sz="2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Determines </a:t>
            </a:r>
            <a:r>
              <a:rPr lang="en-US" sz="32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EFC</a:t>
            </a:r>
            <a:r>
              <a:rPr lang="en-US" sz="2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to determine Financial Need</a:t>
            </a:r>
          </a:p>
          <a:p>
            <a:pPr marL="609600" indent="-609600">
              <a:buClr>
                <a:srgbClr val="A9080E"/>
              </a:buClr>
              <a:buSzPct val="60000"/>
              <a:buFontTx/>
              <a:buAutoNum type="arabicPeriod"/>
              <a:defRPr/>
            </a:pPr>
            <a:endParaRPr lang="en-US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chemeClr val="tx1"/>
                </a:solidFill>
              </a:rPr>
              <a:t>3</a:t>
            </a:r>
            <a:r>
              <a:rPr lang="en-US" altLang="en-US" b="1" dirty="0">
                <a:solidFill>
                  <a:schemeClr val="tx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. </a:t>
            </a:r>
            <a:r>
              <a:rPr lang="en-US" alt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Complete FAFSA </a:t>
            </a:r>
            <a:r>
              <a:rPr lang="en-US" altLang="en-US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altLang="en-US" b="1" dirty="0" smtClean="0"/>
              <a:t>www.fafsa.ed.gov</a:t>
            </a:r>
            <a:r>
              <a:rPr lang="en-US" altLang="en-US" dirty="0">
                <a:solidFill>
                  <a:srgbClr val="339933"/>
                </a:solidFill>
              </a:rPr>
              <a:t/>
            </a:r>
            <a:br>
              <a:rPr lang="en-US" altLang="en-US" dirty="0">
                <a:solidFill>
                  <a:srgbClr val="339933"/>
                </a:solidFill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62303"/>
            <a:ext cx="7676952" cy="4638497"/>
          </a:xfrm>
        </p:spPr>
      </p:pic>
    </p:spTree>
    <p:extLst>
      <p:ext uri="{BB962C8B-B14F-4D97-AF65-F5344CB8AC3E}">
        <p14:creationId xmlns:p14="http://schemas.microsoft.com/office/powerpoint/2010/main" val="33816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36" y="1143000"/>
            <a:ext cx="8698964" cy="513974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in using FSA ID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86" y="1874517"/>
            <a:ext cx="7924800" cy="473609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sure you choose the right Year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62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7924800" cy="1295400"/>
          </a:xfrm>
        </p:spPr>
        <p:txBody>
          <a:bodyPr>
            <a:normAutofit/>
          </a:bodyPr>
          <a:lstStyle/>
          <a:p>
            <a:r>
              <a:rPr lang="en-US" alt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Seven Steps for Filing the FAFSA</a:t>
            </a:r>
            <a:r>
              <a:rPr lang="en-US" altLang="en-US" b="1" dirty="0"/>
              <a:t/>
            </a:r>
            <a:br>
              <a:rPr lang="en-US" alt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149" y="3352800"/>
            <a:ext cx="8050251" cy="34290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rgbClr val="E16911"/>
              </a:buClr>
              <a:buSzTx/>
              <a:buFontTx/>
              <a:buNone/>
            </a:pPr>
            <a:r>
              <a:rPr lang="en-US" altLang="en-US" b="1" dirty="0"/>
              <a:t>Step One:  Student Demographics</a:t>
            </a:r>
          </a:p>
          <a:p>
            <a:pPr lvl="1">
              <a:spcBef>
                <a:spcPct val="0"/>
              </a:spcBef>
              <a:buClr>
                <a:srgbClr val="FFC000"/>
              </a:buClr>
              <a:buSzTx/>
            </a:pPr>
            <a:r>
              <a:rPr lang="en-US" altLang="en-US" sz="2000" dirty="0">
                <a:ea typeface="MS PGothic" panose="020B0600070205080204" pitchFamily="34" charset="-128"/>
              </a:rPr>
              <a:t> </a:t>
            </a:r>
            <a:r>
              <a:rPr lang="en-US" altLang="en-US" sz="2000" b="1" dirty="0">
                <a:ea typeface="MS PGothic" panose="020B0600070205080204" pitchFamily="34" charset="-128"/>
              </a:rPr>
              <a:t>Name, social security number, birth date</a:t>
            </a:r>
          </a:p>
          <a:p>
            <a:pPr lvl="1">
              <a:spcBef>
                <a:spcPct val="0"/>
              </a:spcBef>
              <a:buClr>
                <a:srgbClr val="FFC000"/>
              </a:buClr>
              <a:buSzTx/>
            </a:pPr>
            <a:r>
              <a:rPr lang="en-US" altLang="en-US" sz="2000" b="1" dirty="0">
                <a:ea typeface="MS PGothic" panose="020B0600070205080204" pitchFamily="34" charset="-128"/>
              </a:rPr>
              <a:t> Provide an email address</a:t>
            </a:r>
          </a:p>
          <a:p>
            <a:pPr lvl="1">
              <a:spcBef>
                <a:spcPct val="0"/>
              </a:spcBef>
              <a:buClr>
                <a:srgbClr val="FFC000"/>
              </a:buClr>
              <a:buSzTx/>
            </a:pPr>
            <a:r>
              <a:rPr lang="en-US" altLang="en-US" sz="2000" b="1" dirty="0">
                <a:ea typeface="MS PGothic" panose="020B0600070205080204" pitchFamily="34" charset="-128"/>
              </a:rPr>
              <a:t> Indicate gender</a:t>
            </a:r>
          </a:p>
          <a:p>
            <a:pPr lvl="1">
              <a:spcBef>
                <a:spcPct val="0"/>
              </a:spcBef>
              <a:buClr>
                <a:srgbClr val="FFC000"/>
              </a:buClr>
              <a:buSzTx/>
            </a:pPr>
            <a:r>
              <a:rPr lang="en-US" altLang="en-US" sz="2000" b="1" dirty="0">
                <a:ea typeface="MS PGothic" panose="020B0600070205080204" pitchFamily="34" charset="-128"/>
              </a:rPr>
              <a:t> Males have the opportunity to enroll in </a:t>
            </a:r>
          </a:p>
          <a:p>
            <a:pPr lvl="1">
              <a:spcBef>
                <a:spcPct val="0"/>
              </a:spcBef>
              <a:buClr>
                <a:srgbClr val="FFC000"/>
              </a:buClr>
              <a:buSzTx/>
              <a:buFont typeface="Wingdings" panose="05000000000000000000" pitchFamily="2" charset="2"/>
              <a:buNone/>
            </a:pPr>
            <a:r>
              <a:rPr lang="en-US" altLang="en-US" sz="2000" b="1" dirty="0">
                <a:ea typeface="MS PGothic" panose="020B0600070205080204" pitchFamily="34" charset="-128"/>
              </a:rPr>
              <a:t>	 Selective Service</a:t>
            </a:r>
          </a:p>
          <a:p>
            <a:pPr lvl="1">
              <a:spcBef>
                <a:spcPct val="0"/>
              </a:spcBef>
              <a:buClr>
                <a:srgbClr val="FFC000"/>
              </a:buClr>
              <a:buSzTx/>
            </a:pPr>
            <a:r>
              <a:rPr lang="en-US" altLang="en-US" sz="2000" b="1" dirty="0">
                <a:ea typeface="MS PGothic" panose="020B0600070205080204" pitchFamily="34" charset="-128"/>
              </a:rPr>
              <a:t> For more information go to: www.sss.gov</a:t>
            </a:r>
          </a:p>
          <a:p>
            <a:pPr>
              <a:spcBef>
                <a:spcPct val="0"/>
              </a:spcBef>
              <a:buClr>
                <a:srgbClr val="FF6600"/>
              </a:buClr>
              <a:buSzTx/>
              <a:buFont typeface="Wingdings" panose="05000000000000000000" pitchFamily="2" charset="2"/>
              <a:buNone/>
            </a:pPr>
            <a:r>
              <a:rPr lang="en-US" altLang="en-US" b="1" dirty="0"/>
              <a:t>Step Two:  School Selection</a:t>
            </a:r>
          </a:p>
          <a:p>
            <a:pPr lvl="1">
              <a:spcBef>
                <a:spcPct val="0"/>
              </a:spcBef>
              <a:buClr>
                <a:srgbClr val="FFC000"/>
              </a:buClr>
              <a:buSzTx/>
            </a:pPr>
            <a:r>
              <a:rPr lang="en-US" altLang="en-US" sz="2000" dirty="0">
                <a:ea typeface="MS PGothic" panose="020B0600070205080204" pitchFamily="34" charset="-128"/>
              </a:rPr>
              <a:t> </a:t>
            </a:r>
            <a:r>
              <a:rPr lang="en-US" altLang="en-US" sz="2000" b="1" dirty="0">
                <a:ea typeface="MS PGothic" panose="020B0600070205080204" pitchFamily="34" charset="-128"/>
              </a:rPr>
              <a:t>Enter FAFSA codes – up to 10 colleges</a:t>
            </a:r>
          </a:p>
          <a:p>
            <a:pPr lvl="1">
              <a:spcBef>
                <a:spcPct val="0"/>
              </a:spcBef>
              <a:buClr>
                <a:srgbClr val="FFC000"/>
              </a:buClr>
              <a:buSzTx/>
            </a:pPr>
            <a:r>
              <a:rPr lang="en-US" altLang="en-US" sz="2000" b="1" dirty="0">
                <a:ea typeface="MS PGothic" panose="020B0600070205080204" pitchFamily="34" charset="-128"/>
              </a:rPr>
              <a:t> Indicate housing </a:t>
            </a:r>
            <a:r>
              <a:rPr lang="en-US" altLang="en-US" sz="2000" b="1" dirty="0" smtClean="0">
                <a:ea typeface="MS PGothic" panose="020B0600070205080204" pitchFamily="34" charset="-128"/>
              </a:rPr>
              <a:t>status while in college</a:t>
            </a:r>
            <a:endParaRPr lang="en-US" altLang="en-US" sz="2000" b="1" dirty="0">
              <a:ea typeface="MS PGothic" panose="020B0600070205080204" pitchFamily="34" charset="-128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85344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5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696200" cy="1295400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chemeClr val="tx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Seven Steps for Filing the FAFSA</a:t>
            </a:r>
            <a:r>
              <a:rPr lang="en-US" altLang="en-US" b="1" dirty="0">
                <a:solidFill>
                  <a:srgbClr val="339933"/>
                </a:solidFill>
              </a:rPr>
              <a:t/>
            </a:r>
            <a:br>
              <a:rPr lang="en-US" altLang="en-US" b="1" dirty="0">
                <a:solidFill>
                  <a:srgbClr val="339933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1" y="1295400"/>
            <a:ext cx="7905749" cy="52578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rgbClr val="E16911"/>
              </a:buClr>
              <a:buSzTx/>
              <a:buFontTx/>
              <a:buNone/>
            </a:pPr>
            <a:r>
              <a:rPr lang="en-US" altLang="en-US" sz="2400" b="1" dirty="0"/>
              <a:t>Step Three:  Dependency Status</a:t>
            </a:r>
          </a:p>
          <a:p>
            <a:pPr lvl="1">
              <a:spcBef>
                <a:spcPct val="0"/>
              </a:spcBef>
              <a:buClr>
                <a:srgbClr val="FFC000"/>
              </a:buClr>
              <a:buSzTx/>
            </a:pPr>
            <a:r>
              <a:rPr lang="en-US" altLang="en-US" dirty="0">
                <a:ea typeface="MS PGothic" panose="020B0600070205080204" pitchFamily="34" charset="-128"/>
              </a:rPr>
              <a:t>  Generally Dependent if under age 24</a:t>
            </a:r>
          </a:p>
          <a:p>
            <a:pPr lvl="1">
              <a:spcBef>
                <a:spcPct val="0"/>
              </a:spcBef>
              <a:buClr>
                <a:srgbClr val="FFC000"/>
              </a:buClr>
              <a:buSzTx/>
            </a:pPr>
            <a:r>
              <a:rPr lang="en-US" altLang="en-US" dirty="0">
                <a:ea typeface="MS PGothic" panose="020B0600070205080204" pitchFamily="34" charset="-128"/>
              </a:rPr>
              <a:t>  Independent if:</a:t>
            </a:r>
          </a:p>
          <a:p>
            <a:pPr lvl="2">
              <a:spcBef>
                <a:spcPct val="0"/>
              </a:spcBef>
              <a:buClr>
                <a:srgbClr val="00B0F0"/>
              </a:buClr>
              <a:buSzTx/>
              <a:buFont typeface="Wingdings" panose="05000000000000000000" pitchFamily="2" charset="2"/>
              <a:buChar char="ü"/>
            </a:pPr>
            <a:r>
              <a:rPr lang="en-US" altLang="en-US" dirty="0">
                <a:ea typeface="MS PGothic" panose="020B0600070205080204" pitchFamily="34" charset="-128"/>
              </a:rPr>
              <a:t> Married</a:t>
            </a:r>
          </a:p>
          <a:p>
            <a:pPr lvl="2">
              <a:spcBef>
                <a:spcPct val="0"/>
              </a:spcBef>
              <a:buClr>
                <a:srgbClr val="00B0F0"/>
              </a:buClr>
              <a:buSzTx/>
              <a:buFont typeface="Wingdings" panose="05000000000000000000" pitchFamily="2" charset="2"/>
              <a:buChar char="ü"/>
            </a:pPr>
            <a:r>
              <a:rPr lang="en-US" altLang="en-US" dirty="0">
                <a:ea typeface="MS PGothic" panose="020B0600070205080204" pitchFamily="34" charset="-128"/>
              </a:rPr>
              <a:t> A graduate student</a:t>
            </a:r>
          </a:p>
          <a:p>
            <a:pPr lvl="2">
              <a:spcBef>
                <a:spcPct val="0"/>
              </a:spcBef>
              <a:buClr>
                <a:srgbClr val="00B0F0"/>
              </a:buClr>
              <a:buSzTx/>
              <a:buFont typeface="Wingdings" panose="05000000000000000000" pitchFamily="2" charset="2"/>
              <a:buChar char="ü"/>
            </a:pPr>
            <a:r>
              <a:rPr lang="en-US" altLang="en-US" dirty="0">
                <a:ea typeface="MS PGothic" panose="020B0600070205080204" pitchFamily="34" charset="-128"/>
              </a:rPr>
              <a:t> Serving in the U.S. military or a veteran</a:t>
            </a:r>
          </a:p>
          <a:p>
            <a:pPr lvl="2">
              <a:spcBef>
                <a:spcPct val="0"/>
              </a:spcBef>
              <a:buClr>
                <a:srgbClr val="00B0F0"/>
              </a:buClr>
              <a:buSzTx/>
              <a:buFont typeface="Wingdings" panose="05000000000000000000" pitchFamily="2" charset="2"/>
              <a:buChar char="ü"/>
            </a:pPr>
            <a:r>
              <a:rPr lang="en-US" altLang="en-US" dirty="0">
                <a:ea typeface="MS PGothic" panose="020B0600070205080204" pitchFamily="34" charset="-128"/>
              </a:rPr>
              <a:t> Supporting children or other dependents</a:t>
            </a:r>
          </a:p>
          <a:p>
            <a:pPr lvl="2">
              <a:spcBef>
                <a:spcPct val="0"/>
              </a:spcBef>
              <a:buClr>
                <a:srgbClr val="00B0F0"/>
              </a:buClr>
              <a:buSzTx/>
              <a:buFont typeface="Wingdings" panose="05000000000000000000" pitchFamily="2" charset="2"/>
              <a:buChar char="ü"/>
            </a:pPr>
            <a:r>
              <a:rPr lang="en-US" altLang="en-US" dirty="0">
                <a:ea typeface="MS PGothic" panose="020B0600070205080204" pitchFamily="34" charset="-128"/>
              </a:rPr>
              <a:t> Has a court appointed legal guardian</a:t>
            </a:r>
          </a:p>
          <a:p>
            <a:pPr lvl="2">
              <a:spcBef>
                <a:spcPct val="0"/>
              </a:spcBef>
              <a:buClr>
                <a:srgbClr val="00B0F0"/>
              </a:buClr>
              <a:buSzTx/>
              <a:buFont typeface="Wingdings" panose="05000000000000000000" pitchFamily="2" charset="2"/>
              <a:buChar char="ü"/>
            </a:pPr>
            <a:r>
              <a:rPr lang="en-US" altLang="en-US" dirty="0">
                <a:ea typeface="MS PGothic" panose="020B0600070205080204" pitchFamily="34" charset="-128"/>
              </a:rPr>
              <a:t> Has been determined homeless or at risk of</a:t>
            </a:r>
          </a:p>
          <a:p>
            <a:pPr lvl="2">
              <a:spcBef>
                <a:spcPct val="0"/>
              </a:spcBef>
              <a:buClr>
                <a:srgbClr val="00B0F0"/>
              </a:buClr>
              <a:buSzTx/>
              <a:buFont typeface="Wingdings" panose="05000000000000000000" pitchFamily="2" charset="2"/>
              <a:buNone/>
            </a:pPr>
            <a:r>
              <a:rPr lang="en-US" altLang="en-US" dirty="0">
                <a:ea typeface="MS PGothic" panose="020B0600070205080204" pitchFamily="34" charset="-128"/>
              </a:rPr>
              <a:t>    being homeless</a:t>
            </a:r>
          </a:p>
          <a:p>
            <a:pPr>
              <a:spcBef>
                <a:spcPct val="0"/>
              </a:spcBef>
              <a:buClr>
                <a:srgbClr val="E16911"/>
              </a:buClr>
              <a:buSzTx/>
              <a:buFontTx/>
              <a:buNone/>
            </a:pPr>
            <a:r>
              <a:rPr lang="en-US" altLang="en-US" sz="2400" b="1" dirty="0"/>
              <a:t>Step Four:  Parent Demographics</a:t>
            </a:r>
          </a:p>
          <a:p>
            <a:pPr lvl="1">
              <a:spcBef>
                <a:spcPct val="0"/>
              </a:spcBef>
              <a:buClr>
                <a:srgbClr val="FFC000"/>
              </a:buClr>
              <a:buSzTx/>
            </a:pPr>
            <a:r>
              <a:rPr lang="en-US" altLang="en-US" dirty="0">
                <a:ea typeface="MS PGothic" panose="020B0600070205080204" pitchFamily="34" charset="-128"/>
              </a:rPr>
              <a:t> Name, social security numbers, birth dates</a:t>
            </a:r>
          </a:p>
          <a:p>
            <a:pPr lvl="1">
              <a:spcBef>
                <a:spcPct val="0"/>
              </a:spcBef>
              <a:buClr>
                <a:srgbClr val="FFC000"/>
              </a:buClr>
              <a:buSzTx/>
            </a:pPr>
            <a:r>
              <a:rPr lang="en-US" altLang="en-US" dirty="0">
                <a:ea typeface="MS PGothic" panose="020B0600070205080204" pitchFamily="34" charset="-128"/>
              </a:rPr>
              <a:t> Marital status</a:t>
            </a:r>
          </a:p>
          <a:p>
            <a:pPr lvl="2">
              <a:spcBef>
                <a:spcPct val="0"/>
              </a:spcBef>
              <a:buClr>
                <a:srgbClr val="FFC000"/>
              </a:buClr>
              <a:buSzTx/>
            </a:pPr>
            <a:r>
              <a:rPr lang="en-US" altLang="en-US" dirty="0" smtClean="0">
                <a:ea typeface="MS PGothic" panose="020B0600070205080204" pitchFamily="34" charset="-128"/>
              </a:rPr>
              <a:t>If Separation or Divorce–current family unit (parent student lives with the most)</a:t>
            </a:r>
            <a:endParaRPr lang="en-US" altLang="ja-JP" sz="2200" dirty="0"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Clr>
                <a:srgbClr val="E16911"/>
              </a:buClr>
              <a:buSzTx/>
              <a:buFontTx/>
              <a:buNone/>
            </a:pPr>
            <a:r>
              <a:rPr lang="en-US" altLang="en-US" sz="2400" b="1" dirty="0" smtClean="0"/>
              <a:t>Step </a:t>
            </a:r>
            <a:r>
              <a:rPr lang="en-US" altLang="en-US" sz="2400" b="1" dirty="0"/>
              <a:t>Five:  Financial Information</a:t>
            </a:r>
          </a:p>
          <a:p>
            <a:pPr lvl="1">
              <a:spcBef>
                <a:spcPct val="0"/>
              </a:spcBef>
              <a:buClr>
                <a:srgbClr val="FFC000"/>
              </a:buClr>
              <a:buSzTx/>
            </a:pPr>
            <a:r>
              <a:rPr lang="en-US" altLang="en-US" dirty="0">
                <a:ea typeface="MS PGothic" panose="020B0600070205080204" pitchFamily="34" charset="-128"/>
              </a:rPr>
              <a:t> Use </a:t>
            </a:r>
            <a:r>
              <a:rPr lang="en-US" altLang="en-US" dirty="0" smtClean="0">
                <a:ea typeface="MS PGothic" panose="020B0600070205080204" pitchFamily="34" charset="-128"/>
              </a:rPr>
              <a:t>2017 </a:t>
            </a:r>
            <a:r>
              <a:rPr lang="en-US" altLang="en-US" dirty="0">
                <a:ea typeface="MS PGothic" panose="020B0600070205080204" pitchFamily="34" charset="-128"/>
              </a:rPr>
              <a:t>tax </a:t>
            </a:r>
            <a:r>
              <a:rPr lang="en-US" altLang="en-US" dirty="0" smtClean="0">
                <a:ea typeface="MS PGothic" panose="020B0600070205080204" pitchFamily="34" charset="-128"/>
              </a:rPr>
              <a:t>returns for 2019-20</a:t>
            </a:r>
          </a:p>
          <a:p>
            <a:pPr lvl="1">
              <a:spcBef>
                <a:spcPct val="0"/>
              </a:spcBef>
              <a:buClr>
                <a:srgbClr val="FFC000"/>
              </a:buClr>
              <a:buSzTx/>
            </a:pPr>
            <a:r>
              <a:rPr lang="en-US" altLang="en-US" dirty="0" smtClean="0">
                <a:ea typeface="MS PGothic" panose="020B0600070205080204" pitchFamily="34" charset="-128"/>
              </a:rPr>
              <a:t>IRS Data Retrieval</a:t>
            </a:r>
            <a:endParaRPr lang="en-US" altLang="en-US" dirty="0">
              <a:ea typeface="MS PGothic" panose="020B060007020508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16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89" y="423443"/>
            <a:ext cx="7497221" cy="601111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438400" y="3352800"/>
            <a:ext cx="4267200" cy="23622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1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 descr="2016-2017 IRS Data Retrieval Tool, page 1, containing user demographic information.&#10;&#10;Even though the first name, last name, date of birth, and filing status fields (highlighted in screenshot) are pre-filled based on FAFSA responses, they can be updated on this page. The Social Security Number cannot be updated."/>
          <p:cNvGrpSpPr>
            <a:grpSpLocks/>
          </p:cNvGrpSpPr>
          <p:nvPr/>
        </p:nvGrpSpPr>
        <p:grpSpPr bwMode="auto">
          <a:xfrm>
            <a:off x="152400" y="304800"/>
            <a:ext cx="8915400" cy="6477000"/>
            <a:chOff x="0" y="84667"/>
            <a:chExt cx="9209087" cy="6858000"/>
          </a:xfrm>
        </p:grpSpPr>
        <p:pic>
          <p:nvPicPr>
            <p:cNvPr id="3" name="Picture 7" descr="Screenshot of 2016-2017 IRS Data Retrieval Tool, page 1, containing user demographic information.&#10;&#10;Even though the First Name, Last Name, Date of Birth, and Filing Status fields are pre-filled based on FAFSA responses, these fields can be updated on this page. The Social Security Number cannot be updated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4667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2" descr="Screenshot of 2016-2017 IRS Data Retrieval Tool, page 1, containing user demographic information.&#10;&#10;Even though the fields at the top (highlighted in screenshot) are pre-filled based on FAFSA responses, the first name, last name, date of birth, and the filing status can be updated on this page. The Social Security Number cannot be updated.&#10;"/>
            <p:cNvSpPr txBox="1">
              <a:spLocks noChangeArrowheads="1"/>
            </p:cNvSpPr>
            <p:nvPr/>
          </p:nvSpPr>
          <p:spPr bwMode="auto">
            <a:xfrm>
              <a:off x="7989887" y="1507067"/>
              <a:ext cx="1219200" cy="147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29F38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329F38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329F38"/>
                </a:buClr>
                <a:buSzPct val="60000"/>
                <a:buBlip>
                  <a:blip r:embed="rId4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29F38"/>
                </a:buClr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329F38"/>
                </a:buClr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29F38"/>
                </a:buClr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29F38"/>
                </a:buClr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29F38"/>
                </a:buClr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29F38"/>
                </a:buClr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/>
                <a:t>These fields are pre-filled based on FAFSA responses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343400" y="1599848"/>
              <a:ext cx="3451225" cy="159984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665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68580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Seven Steps for Filing the FAFSA</a:t>
            </a:r>
            <a:r>
              <a:rPr lang="en-US" altLang="en-US" b="1" dirty="0">
                <a:solidFill>
                  <a:srgbClr val="339933"/>
                </a:solidFill>
              </a:rPr>
              <a:t/>
            </a:r>
            <a:br>
              <a:rPr lang="en-US" altLang="en-US" b="1" dirty="0">
                <a:solidFill>
                  <a:srgbClr val="339933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1" y="1371600"/>
            <a:ext cx="7404653" cy="4876800"/>
          </a:xfrm>
        </p:spPr>
        <p:txBody>
          <a:bodyPr/>
          <a:lstStyle/>
          <a:p>
            <a:pPr>
              <a:spcBef>
                <a:spcPct val="0"/>
              </a:spcBef>
              <a:buClr>
                <a:srgbClr val="E16911"/>
              </a:buClr>
              <a:buSzTx/>
              <a:buFontTx/>
              <a:buNone/>
            </a:pPr>
            <a:r>
              <a:rPr lang="en-US" altLang="en-US" b="1" dirty="0"/>
              <a:t>Step Six:  Sign and Submit using the FSA ID</a:t>
            </a:r>
          </a:p>
          <a:p>
            <a:pPr lvl="1">
              <a:spcBef>
                <a:spcPct val="0"/>
              </a:spcBef>
              <a:buClr>
                <a:srgbClr val="FFC000"/>
              </a:buClr>
              <a:buSzTx/>
            </a:pPr>
            <a:r>
              <a:rPr lang="en-US" altLang="en-US" dirty="0">
                <a:ea typeface="MS PGothic" panose="020B0600070205080204" pitchFamily="34" charset="-128"/>
              </a:rPr>
              <a:t>Sign </a:t>
            </a:r>
            <a:r>
              <a:rPr lang="en-US" altLang="en-US" dirty="0" smtClean="0">
                <a:ea typeface="MS PGothic" panose="020B0600070205080204" pitchFamily="34" charset="-128"/>
              </a:rPr>
              <a:t>electronically</a:t>
            </a:r>
            <a:endParaRPr lang="en-US" altLang="en-US" dirty="0">
              <a:ea typeface="MS PGothic" panose="020B0600070205080204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5" t="15391" r="19104" b="1567"/>
          <a:stretch/>
        </p:blipFill>
        <p:spPr>
          <a:xfrm>
            <a:off x="1676400" y="2057400"/>
            <a:ext cx="5715000" cy="465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1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228600"/>
            <a:ext cx="7406640" cy="914399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chemeClr val="tx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Seven Steps for </a:t>
            </a:r>
            <a:r>
              <a:rPr lang="en-US" altLang="en-US" b="1" dirty="0" smtClean="0">
                <a:solidFill>
                  <a:schemeClr val="tx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FAFSA</a:t>
            </a:r>
            <a:r>
              <a:rPr lang="en-US" altLang="en-US" b="1" dirty="0">
                <a:solidFill>
                  <a:srgbClr val="339933"/>
                </a:solidFill>
              </a:rPr>
              <a:t/>
            </a:r>
            <a:br>
              <a:rPr lang="en-US" altLang="en-US" b="1" dirty="0">
                <a:solidFill>
                  <a:srgbClr val="339933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1" y="685800"/>
            <a:ext cx="7404653" cy="5410200"/>
          </a:xfrm>
        </p:spPr>
        <p:txBody>
          <a:bodyPr/>
          <a:lstStyle/>
          <a:p>
            <a:pPr marL="34290" indent="0">
              <a:buNone/>
            </a:pPr>
            <a:r>
              <a:rPr lang="en-US" altLang="en-US" b="1" dirty="0"/>
              <a:t>Step Seven:  Confirmation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153509"/>
            <a:ext cx="420764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5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How Much Does College Cost?</a:t>
            </a:r>
            <a:br>
              <a:rPr lang="en-US" alt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</a:b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Tx/>
              <a:buSzPct val="60000"/>
              <a:buNone/>
            </a:pPr>
            <a:r>
              <a:rPr lang="en-US" altLang="en-US" sz="3200" b="1" dirty="0"/>
              <a:t>Cost of Attendance (COA) Includes:</a:t>
            </a:r>
          </a:p>
          <a:p>
            <a:pPr>
              <a:buClr>
                <a:srgbClr val="FFC000"/>
              </a:buClr>
              <a:buSzTx/>
              <a:buFontTx/>
              <a:buAutoNum type="arabicPeriod"/>
            </a:pPr>
            <a:r>
              <a:rPr lang="en-US" altLang="en-US" sz="3200" b="1" dirty="0"/>
              <a:t>Tuition and fees</a:t>
            </a:r>
          </a:p>
          <a:p>
            <a:pPr>
              <a:buClr>
                <a:srgbClr val="FFC000"/>
              </a:buClr>
              <a:buSzTx/>
              <a:buFontTx/>
              <a:buAutoNum type="arabicPeriod"/>
            </a:pPr>
            <a:r>
              <a:rPr lang="en-US" altLang="en-US" sz="3200" b="1" dirty="0"/>
              <a:t>Room and board</a:t>
            </a:r>
          </a:p>
          <a:p>
            <a:pPr>
              <a:buClr>
                <a:srgbClr val="FFC000"/>
              </a:buClr>
              <a:buSzTx/>
              <a:buFontTx/>
              <a:buAutoNum type="arabicPeriod"/>
            </a:pPr>
            <a:r>
              <a:rPr lang="en-US" altLang="en-US" sz="3200" b="1" dirty="0"/>
              <a:t>Books and supplies</a:t>
            </a:r>
          </a:p>
          <a:p>
            <a:pPr>
              <a:buClr>
                <a:srgbClr val="FFC000"/>
              </a:buClr>
              <a:buSzTx/>
              <a:buFontTx/>
              <a:buAutoNum type="arabicPeriod"/>
            </a:pPr>
            <a:r>
              <a:rPr lang="en-US" altLang="en-US" sz="3200" b="1" dirty="0"/>
              <a:t>Transportation</a:t>
            </a:r>
          </a:p>
          <a:p>
            <a:pPr>
              <a:buClr>
                <a:srgbClr val="FFC000"/>
              </a:buClr>
              <a:buSzTx/>
              <a:buFontTx/>
              <a:buAutoNum type="arabicPeriod"/>
            </a:pPr>
            <a:r>
              <a:rPr lang="en-US" altLang="en-US" sz="3200" b="1" dirty="0"/>
              <a:t>Miscellaneous personal expenses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60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How To Apply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>
            <a:normAutofit/>
          </a:bodyPr>
          <a:lstStyle/>
          <a:p>
            <a:pPr marL="0" indent="0">
              <a:buClr>
                <a:srgbClr val="A9080E"/>
              </a:buClr>
              <a:buSzPct val="60000"/>
              <a:buNone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  </a:t>
            </a:r>
            <a:r>
              <a:rPr lang="en-US" sz="3200" b="1" dirty="0" smtClean="0">
                <a:solidFill>
                  <a:schemeClr val="tx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4.  </a:t>
            </a:r>
            <a:r>
              <a:rPr lang="en-US" sz="32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Complete TAP Online</a:t>
            </a:r>
          </a:p>
          <a:p>
            <a:pPr marL="0" indent="0" algn="ctr">
              <a:buClr>
                <a:srgbClr val="A9080E"/>
              </a:buClr>
              <a:buSzPct val="60000"/>
              <a:buNone/>
              <a:defRPr/>
            </a:pPr>
            <a:r>
              <a:rPr lang="en-US" sz="3200" b="1" dirty="0" smtClean="0">
                <a:solidFill>
                  <a:schemeClr val="accent2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hlinkClick r:id="rId3"/>
              </a:rPr>
              <a:t>https</a:t>
            </a:r>
            <a:r>
              <a:rPr lang="en-US" sz="3200" b="1" dirty="0">
                <a:solidFill>
                  <a:schemeClr val="accent2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hlinkClick r:id="rId3"/>
              </a:rPr>
              <a:t>://www.tap.hesc.ny.gov/totw</a:t>
            </a:r>
            <a:r>
              <a:rPr lang="en-US" sz="3200" b="1" dirty="0" smtClean="0">
                <a:solidFill>
                  <a:schemeClr val="accent2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hlinkClick r:id="rId3"/>
              </a:rPr>
              <a:t>/</a:t>
            </a:r>
            <a:endParaRPr lang="en-US" sz="3200" b="1" dirty="0" smtClean="0">
              <a:solidFill>
                <a:schemeClr val="accent2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marL="0" indent="0">
              <a:buClr>
                <a:srgbClr val="A9080E"/>
              </a:buClr>
              <a:buSzPct val="60000"/>
              <a:buNone/>
              <a:defRPr/>
            </a:pPr>
            <a:endParaRPr lang="en-US" sz="2400" b="1" dirty="0" smtClean="0">
              <a:solidFill>
                <a:schemeClr val="accent2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marL="975360" lvl="1" indent="-609600">
              <a:buClr>
                <a:srgbClr val="A9080E"/>
              </a:buClr>
              <a:buSzPct val="60000"/>
              <a:defRPr/>
            </a:pPr>
            <a:r>
              <a:rPr lang="en-US" sz="24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After </a:t>
            </a:r>
            <a:r>
              <a:rPr lang="en-US" sz="2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completing FAFSA online, from the confirmation page, link to the TAP-on-the-Web. </a:t>
            </a:r>
            <a:r>
              <a:rPr lang="en-US" sz="2400" b="1" dirty="0">
                <a:solidFill>
                  <a:schemeClr val="accent2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hlinkClick r:id="rId3"/>
              </a:rPr>
              <a:t>https://www.tap.hesc.ny.gov/totw </a:t>
            </a:r>
            <a:endParaRPr lang="en-US" sz="2400" b="1" dirty="0" smtClean="0">
              <a:solidFill>
                <a:schemeClr val="accent2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marL="975360" lvl="1" indent="-609600">
              <a:buClr>
                <a:srgbClr val="A9080E"/>
              </a:buClr>
              <a:buSzPct val="60000"/>
              <a:defRPr/>
            </a:pPr>
            <a:r>
              <a:rPr lang="en-US" sz="24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Establish student </a:t>
            </a:r>
            <a:r>
              <a:rPr lang="en-US" sz="2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TAP PIN.</a:t>
            </a:r>
          </a:p>
          <a:p>
            <a:pPr marL="975360" lvl="1" indent="-609600">
              <a:buClr>
                <a:srgbClr val="A9080E"/>
              </a:buClr>
              <a:buSzPct val="60000"/>
              <a:defRPr/>
            </a:pPr>
            <a:r>
              <a:rPr lang="en-US" sz="2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Must re-apply each academic year.</a:t>
            </a:r>
          </a:p>
          <a:p>
            <a:pPr marL="975360" lvl="1" indent="-609600">
              <a:buClr>
                <a:srgbClr val="A9080E"/>
              </a:buClr>
              <a:buSzPct val="60000"/>
              <a:defRPr/>
            </a:pPr>
            <a:endParaRPr lang="en-US" dirty="0"/>
          </a:p>
          <a:p>
            <a:pPr marL="975360" lvl="1" indent="-609600">
              <a:buClr>
                <a:srgbClr val="A9080E"/>
              </a:buClr>
              <a:buSzPct val="60000"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 marL="609600" indent="-609600">
              <a:buClr>
                <a:srgbClr val="A9080E"/>
              </a:buClr>
              <a:buSzPct val="6000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38400" y="-914400"/>
            <a:ext cx="13716000" cy="857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5. Apply for Excelsior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7" name="Content Placeholder 13"/>
          <p:cNvSpPr>
            <a:spLocks noGrp="1"/>
          </p:cNvSpPr>
          <p:nvPr>
            <p:ph idx="1"/>
          </p:nvPr>
        </p:nvSpPr>
        <p:spPr>
          <a:xfrm>
            <a:off x="609599" y="1676401"/>
            <a:ext cx="6347714" cy="3048000"/>
          </a:xfrm>
        </p:spPr>
        <p:txBody>
          <a:bodyPr>
            <a:normAutofit/>
          </a:bodyPr>
          <a:lstStyle/>
          <a:p>
            <a:pPr marL="457200" lvl="1" indent="0">
              <a:buFont typeface="Wingdings" panose="05000000000000000000" pitchFamily="2" charset="2"/>
              <a:buNone/>
              <a:defRPr/>
            </a:pPr>
            <a:r>
              <a:rPr lang="en-US" sz="2800" b="1" dirty="0" smtClean="0"/>
              <a:t>To be notified when the application becomes available (likely February of 2019)</a:t>
            </a: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r>
              <a:rPr lang="en-US" sz="2800" b="1" dirty="0" smtClean="0"/>
              <a:t>Sign up for the HESC alert at </a:t>
            </a:r>
            <a:r>
              <a:rPr lang="en-US" sz="2800" dirty="0" smtClean="0">
                <a:hlinkClick r:id="rId3"/>
              </a:rPr>
              <a:t>www.hesc.ny.gov/excelsior</a:t>
            </a:r>
            <a:endParaRPr lang="en-US" sz="2800" dirty="0" smtClean="0"/>
          </a:p>
          <a:p>
            <a:pPr marL="457200" lvl="1" indent="0">
              <a:buNone/>
              <a:defRPr/>
            </a:pPr>
            <a:r>
              <a:rPr lang="en-US" sz="2400" b="1" dirty="0" smtClean="0"/>
              <a:t>Same application site as TAP</a:t>
            </a:r>
          </a:p>
          <a:p>
            <a:pPr marL="914400" lvl="2" indent="0">
              <a:buFontTx/>
              <a:buNone/>
              <a:defRPr/>
            </a:pPr>
            <a:endParaRPr lang="en-US" sz="2400" dirty="0" smtClean="0"/>
          </a:p>
          <a:p>
            <a:pPr lvl="1">
              <a:defRPr/>
            </a:pPr>
            <a:endParaRPr lang="en-US" dirty="0" smtClean="0"/>
          </a:p>
          <a:p>
            <a:pPr lvl="2">
              <a:defRPr/>
            </a:pPr>
            <a:endParaRPr lang="en-US" dirty="0" smtClean="0"/>
          </a:p>
          <a:p>
            <a:pPr lvl="2"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78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16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 smtClean="0">
                <a:solidFill>
                  <a:schemeClr val="tx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6. </a:t>
            </a:r>
            <a:r>
              <a:rPr lang="en-US" alt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Watch for SAR &amp; Communicate </a:t>
            </a:r>
            <a:r>
              <a:rPr lang="en-US" altLang="en-US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with </a:t>
            </a:r>
            <a:r>
              <a:rPr lang="en-US" alt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Financial Aid Office</a:t>
            </a:r>
            <a:r>
              <a:rPr lang="en-US" altLang="en-US" b="1" dirty="0"/>
              <a:t/>
            </a:r>
            <a:br>
              <a:rPr lang="en-US" alt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7543800" cy="4876800"/>
          </a:xfrm>
        </p:spPr>
        <p:txBody>
          <a:bodyPr>
            <a:normAutofit lnSpcReduction="10000"/>
          </a:bodyPr>
          <a:lstStyle/>
          <a:p>
            <a:pPr lvl="1">
              <a:spcBef>
                <a:spcPct val="0"/>
              </a:spcBef>
              <a:buClr>
                <a:srgbClr val="FFC000"/>
              </a:buClr>
              <a:buSzTx/>
            </a:pPr>
            <a:r>
              <a:rPr lang="en-US" altLang="en-US" sz="3600" dirty="0">
                <a:ea typeface="MS PGothic" panose="020B0600070205080204" pitchFamily="34" charset="-128"/>
              </a:rPr>
              <a:t>SAR will be available in 3-5 days</a:t>
            </a:r>
          </a:p>
          <a:p>
            <a:pPr lvl="1">
              <a:spcBef>
                <a:spcPct val="0"/>
              </a:spcBef>
              <a:buClr>
                <a:srgbClr val="FFC000"/>
              </a:buClr>
              <a:buSzTx/>
            </a:pPr>
            <a:r>
              <a:rPr lang="en-US" altLang="en-US" sz="3600" dirty="0">
                <a:ea typeface="MS PGothic" panose="020B0600070205080204" pitchFamily="34" charset="-128"/>
              </a:rPr>
              <a:t> EFC is printed on upper right corner</a:t>
            </a:r>
          </a:p>
          <a:p>
            <a:pPr lvl="1">
              <a:spcBef>
                <a:spcPct val="0"/>
              </a:spcBef>
              <a:buClr>
                <a:srgbClr val="FFC000"/>
              </a:buClr>
              <a:buSzTx/>
            </a:pPr>
            <a:r>
              <a:rPr lang="en-US" altLang="en-US" sz="3600" dirty="0">
                <a:ea typeface="MS PGothic" panose="020B0600070205080204" pitchFamily="34" charset="-128"/>
              </a:rPr>
              <a:t> Make sure all information is correct</a:t>
            </a:r>
          </a:p>
          <a:p>
            <a:pPr lvl="1">
              <a:spcBef>
                <a:spcPct val="0"/>
              </a:spcBef>
              <a:buClr>
                <a:srgbClr val="FFC000"/>
              </a:buClr>
              <a:buSzTx/>
            </a:pPr>
            <a:r>
              <a:rPr lang="en-US" altLang="en-US" sz="3600" dirty="0">
                <a:ea typeface="MS PGothic" panose="020B0600070205080204" pitchFamily="34" charset="-128"/>
              </a:rPr>
              <a:t> Corrections-on-the-Web at </a:t>
            </a:r>
            <a:r>
              <a:rPr lang="en-US" altLang="en-US" sz="3600" dirty="0" smtClean="0">
                <a:ea typeface="MS PGothic" panose="020B0600070205080204" pitchFamily="34" charset="-128"/>
                <a:hlinkClick r:id="rId3"/>
              </a:rPr>
              <a:t>www.fafsa.ed.gov</a:t>
            </a:r>
            <a:r>
              <a:rPr lang="en-US" altLang="en-US" sz="3600" dirty="0" smtClean="0">
                <a:ea typeface="MS PGothic" panose="020B0600070205080204" pitchFamily="34" charset="-128"/>
              </a:rPr>
              <a:t> OR talk to school(s)</a:t>
            </a:r>
            <a:endParaRPr lang="en-US" altLang="en-US" sz="3600" dirty="0">
              <a:ea typeface="MS PGothic" panose="020B060007020508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6781800" cy="1447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When </a:t>
            </a: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To Apply for 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/>
            </a:r>
            <a:b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</a:b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2019-20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752600"/>
            <a:ext cx="7804704" cy="43434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FSA ID – </a:t>
            </a:r>
            <a:r>
              <a:rPr lang="en-US" sz="28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Now or Near Future</a:t>
            </a:r>
            <a:endParaRPr lang="en-US" sz="2800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Scholarship Searches – </a:t>
            </a:r>
            <a:r>
              <a:rPr lang="en-US" sz="28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Now/Ongoing</a:t>
            </a:r>
            <a:endParaRPr lang="en-US" sz="2800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FAFSA – </a:t>
            </a:r>
            <a:r>
              <a:rPr lang="en-US" sz="28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Anytime after October 1, 2018; </a:t>
            </a:r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Before </a:t>
            </a:r>
            <a:r>
              <a:rPr lang="en-US" sz="28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school </a:t>
            </a:r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deadline.</a:t>
            </a:r>
          </a:p>
          <a:p>
            <a:pPr lvl="1"/>
            <a:r>
              <a:rPr lang="en-US" sz="28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Check </a:t>
            </a:r>
            <a:r>
              <a:rPr lang="en-US" sz="28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school </a:t>
            </a:r>
            <a:r>
              <a:rPr lang="en-US" sz="28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websites</a:t>
            </a:r>
          </a:p>
          <a:p>
            <a:r>
              <a:rPr lang="en-US" sz="28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TAP </a:t>
            </a:r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– </a:t>
            </a:r>
            <a:r>
              <a:rPr lang="en-US" sz="28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After the FAFSA.</a:t>
            </a:r>
          </a:p>
          <a:p>
            <a:r>
              <a:rPr lang="en-US" sz="28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Excelsior – when available</a:t>
            </a:r>
            <a:endParaRPr lang="en-US" sz="28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Other Forms??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Other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162800" cy="51054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Check with College</a:t>
            </a: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:</a:t>
            </a:r>
          </a:p>
          <a:p>
            <a:pPr lvl="1"/>
            <a:r>
              <a:rPr lang="en-US" sz="2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CSS Profile – </a:t>
            </a:r>
            <a:r>
              <a:rPr lang="en-US" sz="20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limited number of highly </a:t>
            </a:r>
            <a:r>
              <a:rPr lang="en-US" sz="2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competitive school might use this additional </a:t>
            </a:r>
            <a:r>
              <a:rPr lang="en-US" sz="20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form</a:t>
            </a:r>
          </a:p>
          <a:p>
            <a:pPr lvl="2"/>
            <a:r>
              <a:rPr lang="en-US" sz="2000" dirty="0">
                <a:latin typeface="Adobe Heiti Std R" panose="020B0400000000000000" pitchFamily="34" charset="-128"/>
                <a:ea typeface="Adobe Heiti Std R" panose="020B0400000000000000" pitchFamily="34" charset="-128"/>
                <a:hlinkClick r:id="rId3"/>
              </a:rPr>
              <a:t>http://css.collegeboard.org</a:t>
            </a:r>
            <a:r>
              <a:rPr lang="en-US" sz="2000" dirty="0" smtClean="0">
                <a:latin typeface="Adobe Heiti Std R" panose="020B0400000000000000" pitchFamily="34" charset="-128"/>
                <a:ea typeface="Adobe Heiti Std R" panose="020B0400000000000000" pitchFamily="34" charset="-128"/>
                <a:hlinkClick r:id="rId3"/>
              </a:rPr>
              <a:t>/</a:t>
            </a:r>
            <a:endParaRPr lang="en-US" sz="2000" dirty="0" smtClean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lvl="2"/>
            <a:r>
              <a:rPr lang="en-US" sz="20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After October 1, 2018 for the 2019-20 year</a:t>
            </a:r>
            <a:endParaRPr lang="en-US" sz="20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lvl="1"/>
            <a:r>
              <a:rPr lang="en-US" sz="2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College might require scholarship application</a:t>
            </a:r>
          </a:p>
          <a:p>
            <a:pPr lvl="1"/>
            <a:r>
              <a:rPr lang="en-US" sz="2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Application for other program:</a:t>
            </a:r>
          </a:p>
          <a:p>
            <a:pPr lvl="2"/>
            <a:r>
              <a:rPr lang="en-US" sz="2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EOP at Public College or HEOP at Private </a:t>
            </a:r>
            <a:r>
              <a:rPr lang="en-US" sz="20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College – NY State Colleges</a:t>
            </a:r>
            <a:endParaRPr lang="en-US" sz="20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lvl="3"/>
            <a:r>
              <a:rPr lang="en-US" sz="2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Provides access and resources for students who otherwise might not meet qualifications for the college </a:t>
            </a:r>
          </a:p>
        </p:txBody>
      </p:sp>
    </p:spTree>
    <p:extLst>
      <p:ext uri="{BB962C8B-B14F-4D97-AF65-F5344CB8AC3E}">
        <p14:creationId xmlns:p14="http://schemas.microsoft.com/office/powerpoint/2010/main" val="56393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Delays in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6858000" cy="484632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FSA ID Set Up/Signatures</a:t>
            </a:r>
          </a:p>
          <a:p>
            <a:r>
              <a:rPr lang="en-US" sz="28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Errors </a:t>
            </a:r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on the FAFSA</a:t>
            </a:r>
          </a:p>
          <a:p>
            <a:pPr lvl="1"/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Misspelled names or incorrect date of birth or social security numbers.</a:t>
            </a:r>
          </a:p>
          <a:p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Citizenship</a:t>
            </a:r>
          </a:p>
          <a:p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Selective Service  Registration – </a:t>
            </a:r>
            <a:r>
              <a:rPr lang="en-US" sz="2800" dirty="0" smtClean="0">
                <a:latin typeface="Adobe Heiti Std R" panose="020B0400000000000000" pitchFamily="34" charset="-128"/>
                <a:ea typeface="Adobe Heiti Std R" panose="020B0400000000000000" pitchFamily="34" charset="-128"/>
                <a:hlinkClick r:id="rId3"/>
              </a:rPr>
              <a:t>www.sss.gov</a:t>
            </a:r>
            <a:endParaRPr lang="en-US" sz="2800" dirty="0" smtClean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lvl="1"/>
            <a:r>
              <a:rPr lang="en-US" sz="26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Males 18-25 can register right on the FAFSA even if 17 when you file FAFSA</a:t>
            </a:r>
            <a:endParaRPr lang="en-US" sz="26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marL="0" indent="0">
              <a:buNone/>
            </a:pPr>
            <a:endParaRPr lang="en-US" sz="2800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0"/>
            <a:ext cx="7315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What Happens After I Apply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981200"/>
            <a:ext cx="8077200" cy="472440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Student </a:t>
            </a:r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notified when FAFSA is processed</a:t>
            </a:r>
            <a:r>
              <a:rPr 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.</a:t>
            </a:r>
          </a:p>
          <a:p>
            <a:pPr lvl="1"/>
            <a:r>
              <a:rPr lang="en-US" sz="2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Sent via e-mail; parent gets e-mail as well</a:t>
            </a:r>
          </a:p>
          <a:p>
            <a:pPr lvl="1"/>
            <a:r>
              <a:rPr lang="en-US" sz="2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Student Aid Report (SAR); Determines Estimated Family Contribution (EFC)</a:t>
            </a:r>
          </a:p>
          <a:p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Schools receive your data from FAFSA</a:t>
            </a:r>
          </a:p>
          <a:p>
            <a:pPr lvl="1"/>
            <a:r>
              <a:rPr lang="en-US" sz="2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May ask for follow up information.</a:t>
            </a:r>
          </a:p>
          <a:p>
            <a:pPr lvl="1"/>
            <a:r>
              <a:rPr lang="en-US" sz="2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determine your awards.</a:t>
            </a:r>
          </a:p>
          <a:p>
            <a:pPr lvl="1"/>
            <a:r>
              <a:rPr lang="en-US" sz="2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Federal and state grants – set by your applications.</a:t>
            </a:r>
          </a:p>
          <a:p>
            <a:pPr lvl="1"/>
            <a:r>
              <a:rPr lang="en-US" sz="2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School based aid and loans (up to loan limit) – based on the schools financial aid packaging policies.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934200" cy="12192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What Happens After I Apply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6934200" cy="4572000"/>
          </a:xfrm>
        </p:spPr>
        <p:txBody>
          <a:bodyPr/>
          <a:lstStyle/>
          <a:p>
            <a:r>
              <a:rPr 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TAP Award notifications are sent by the Higher Education Services Corporation (HESC).</a:t>
            </a:r>
          </a:p>
          <a:p>
            <a:pPr lvl="1"/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Official TAP </a:t>
            </a: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award notifications are sent out </a:t>
            </a:r>
            <a:r>
              <a:rPr lang="en-US" b="1" u="sng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after</a:t>
            </a: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NYS budget is passed.</a:t>
            </a:r>
          </a:p>
          <a:p>
            <a:pPr lvl="1"/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Schools will </a:t>
            </a:r>
            <a:r>
              <a:rPr lang="en-US" b="1" u="sng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estimate</a:t>
            </a: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TAP awards on their award letters.</a:t>
            </a:r>
          </a:p>
          <a:p>
            <a:r>
              <a:rPr 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If you have done all required steps, award letters come out </a:t>
            </a:r>
            <a:r>
              <a:rPr lang="en-US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from schools in winter.   </a:t>
            </a:r>
            <a:endParaRPr lang="en-US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533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t="13289" r="31876" b="4111"/>
          <a:stretch>
            <a:fillRect/>
          </a:stretch>
        </p:blipFill>
        <p:spPr bwMode="auto">
          <a:xfrm>
            <a:off x="533400" y="228600"/>
            <a:ext cx="8305800" cy="6629400"/>
          </a:xfrm>
          <a:prstGeom prst="rect">
            <a:avLst/>
          </a:prstGeom>
          <a:noFill/>
          <a:ln w="63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81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Cost of Attendance (COA)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695" y="2438400"/>
            <a:ext cx="8534400" cy="4114800"/>
          </a:xfrm>
        </p:spPr>
        <p:txBody>
          <a:bodyPr>
            <a:normAutofit fontScale="85000" lnSpcReduction="20000"/>
          </a:bodyPr>
          <a:lstStyle/>
          <a:p>
            <a:pPr marL="609600" indent="-609600" algn="ctr">
              <a:buSzPct val="60000"/>
              <a:buNone/>
            </a:pPr>
            <a:r>
              <a:rPr lang="en-US" sz="36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Average Annual Cost Comparison</a:t>
            </a:r>
          </a:p>
          <a:p>
            <a:pPr marL="609600" indent="-609600">
              <a:buSzPct val="60000"/>
            </a:pP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marL="0" indent="0">
              <a:buSzPct val="60000"/>
              <a:buNone/>
            </a:pP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				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	SUNY</a:t>
            </a: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			Private		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	CC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marL="0" indent="0">
              <a:buSzPct val="60000"/>
              <a:buNone/>
            </a:pP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Tuition and fees:		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$8,000		</a:t>
            </a: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	$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34,000</a:t>
            </a: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		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	$5,000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marL="0" indent="0">
              <a:buSzPct val="60000"/>
              <a:buNone/>
            </a:pPr>
            <a:r>
              <a:rPr lang="en-US" b="1" i="1" dirty="0" smtClean="0">
                <a:solidFill>
                  <a:schemeClr val="tx2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Room </a:t>
            </a:r>
            <a:r>
              <a:rPr lang="en-US" b="1" i="1" dirty="0">
                <a:solidFill>
                  <a:schemeClr val="tx2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and board:		</a:t>
            </a:r>
            <a:r>
              <a:rPr lang="en-US" b="1" i="1" dirty="0" smtClean="0">
                <a:solidFill>
                  <a:schemeClr val="tx2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12,500</a:t>
            </a:r>
            <a:r>
              <a:rPr lang="en-US" b="1" i="1" dirty="0">
                <a:solidFill>
                  <a:schemeClr val="tx2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			12,500			????</a:t>
            </a:r>
          </a:p>
          <a:p>
            <a:pPr marL="0" indent="0">
              <a:buSzPct val="60000"/>
              <a:buNone/>
            </a:pP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Books and </a:t>
            </a: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supplies:		1,400			1,400			1,400</a:t>
            </a:r>
          </a:p>
          <a:p>
            <a:pPr marL="0" indent="0">
              <a:buSzPct val="60000"/>
              <a:buNone/>
            </a:pP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Transportation:		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	1,000</a:t>
            </a: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			1,000			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1,500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marL="0" indent="0">
              <a:buSzPct val="60000"/>
              <a:buNone/>
            </a:pP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Personal expenses:		1,500			1,500			1,500</a:t>
            </a:r>
          </a:p>
          <a:p>
            <a:pPr marL="609600" indent="-609600">
              <a:buSzPct val="60000"/>
            </a:pPr>
            <a:endParaRPr lang="en-US" dirty="0">
              <a:solidFill>
                <a:srgbClr val="FFFF00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marL="0" indent="0">
              <a:buSzPct val="60000"/>
              <a:buNone/>
            </a:pPr>
            <a:r>
              <a:rPr 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Total Budget: 	</a:t>
            </a:r>
            <a:r>
              <a:rPr lang="en-US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		$24,400</a:t>
            </a:r>
            <a:r>
              <a:rPr 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		</a:t>
            </a:r>
            <a:r>
              <a:rPr lang="en-US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	$50,400</a:t>
            </a:r>
            <a:r>
              <a:rPr 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		</a:t>
            </a:r>
            <a:r>
              <a:rPr lang="en-US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	$9,400</a:t>
            </a:r>
            <a:endParaRPr lang="en-US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marL="0" indent="0">
              <a:buSzPct val="60000"/>
              <a:buNone/>
            </a:pPr>
            <a:endParaRPr lang="en-US" sz="2400" b="1" dirty="0">
              <a:latin typeface="+mj-lt"/>
            </a:endParaRPr>
          </a:p>
          <a:p>
            <a:pPr marL="640080" lvl="2" indent="0">
              <a:buSzPct val="60000"/>
              <a:buNone/>
            </a:pPr>
            <a:r>
              <a:rPr lang="en-US" altLang="en-US" sz="1700" dirty="0">
                <a:latin typeface="+mj-lt"/>
              </a:rPr>
              <a:t> </a:t>
            </a:r>
          </a:p>
          <a:p>
            <a:pPr marL="1249680" lvl="2" indent="-609600">
              <a:buSzPct val="60000"/>
            </a:pPr>
            <a:endParaRPr lang="en-US" sz="1900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72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Strategies - 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Keep Organized – be ready to follow up</a:t>
            </a:r>
          </a:p>
          <a:p>
            <a:pPr lvl="1"/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System to remember FSA ID; folder for documents; etc…</a:t>
            </a:r>
          </a:p>
          <a:p>
            <a:r>
              <a:rPr 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Meet Deadlines!</a:t>
            </a:r>
          </a:p>
          <a:p>
            <a:r>
              <a:rPr 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Parent/Student Communication</a:t>
            </a:r>
          </a:p>
          <a:p>
            <a:pPr lvl="1"/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E-mail checking</a:t>
            </a:r>
          </a:p>
          <a:p>
            <a:r>
              <a:rPr 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Compare – Make Charts?</a:t>
            </a:r>
          </a:p>
          <a:p>
            <a:pPr lvl="1"/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Required forms and dates for each school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Strategies - Financing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077200" cy="4724400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Payment Plan </a:t>
            </a:r>
            <a:r>
              <a:rPr lang="en-US" sz="28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as opposed to </a:t>
            </a:r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Alternative Financing </a:t>
            </a:r>
            <a:r>
              <a:rPr lang="en-US" sz="28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or </a:t>
            </a:r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Parent Loan</a:t>
            </a:r>
            <a:r>
              <a:rPr lang="en-US" sz="28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.</a:t>
            </a:r>
          </a:p>
          <a:p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Savings – 529 plans</a:t>
            </a:r>
          </a:p>
          <a:p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Appeals based on unusual circumstances or changes in </a:t>
            </a:r>
            <a:r>
              <a:rPr lang="en-US" sz="28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situation AFTER FAFSA is filed.</a:t>
            </a:r>
          </a:p>
          <a:p>
            <a:pPr lvl="1"/>
            <a:r>
              <a:rPr lang="en-US" sz="26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Is 2018 or 2019 income going to be lower than 2017?</a:t>
            </a:r>
            <a:endParaRPr lang="en-US" sz="2600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Limit Borrowing; compare net costs</a:t>
            </a:r>
          </a:p>
          <a:p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Reduce costs – books and supplies; complete on time; set budgets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8686800" cy="104851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1800" dirty="0" smtClean="0"/>
              <a:t>Jerome </a:t>
            </a:r>
            <a:r>
              <a:rPr lang="en-US" sz="1800" dirty="0"/>
              <a:t>St. </a:t>
            </a:r>
            <a:r>
              <a:rPr lang="en-US" sz="1800" dirty="0" smtClean="0"/>
              <a:t>Croix, Director</a:t>
            </a:r>
            <a:r>
              <a:rPr lang="en-US" sz="1800" dirty="0"/>
              <a:t>, </a:t>
            </a:r>
            <a:r>
              <a:rPr lang="en-US" sz="1800" dirty="0" smtClean="0"/>
              <a:t>Financial Aid Compliance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/>
              <a:t>Monroe Community College</a:t>
            </a:r>
          </a:p>
          <a:p>
            <a:pPr marL="0" indent="0" algn="ctr">
              <a:buNone/>
            </a:pPr>
            <a:r>
              <a:rPr lang="en-US" sz="1800" dirty="0">
                <a:hlinkClick r:id="rId3"/>
              </a:rPr>
              <a:t>jstcroix@monroecc.edu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/>
              <a:t>(585</a:t>
            </a:r>
            <a:r>
              <a:rPr lang="en-US" sz="1800" dirty="0" smtClean="0"/>
              <a:t>) 685-6113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dirty="0" smtClean="0"/>
              <a:t>Jeffrey Ferrara, Financial Aid Advisor</a:t>
            </a:r>
          </a:p>
          <a:p>
            <a:pPr marL="0" indent="0" algn="ctr">
              <a:buNone/>
            </a:pPr>
            <a:r>
              <a:rPr lang="en-US" sz="1800" dirty="0" smtClean="0"/>
              <a:t>Monroe Community College</a:t>
            </a:r>
          </a:p>
          <a:p>
            <a:pPr marL="0" indent="0" algn="ctr">
              <a:buNone/>
            </a:pPr>
            <a:r>
              <a:rPr lang="en-US" sz="1800" dirty="0" smtClean="0">
                <a:hlinkClick r:id="rId4"/>
              </a:rPr>
              <a:t>jferrara16@monroecc.edu</a:t>
            </a:r>
            <a:endParaRPr lang="en-US" sz="1800" dirty="0" smtClean="0"/>
          </a:p>
          <a:p>
            <a:pPr marL="0" indent="0" algn="ctr">
              <a:buNone/>
            </a:pPr>
            <a:r>
              <a:rPr lang="en-US" sz="1800" dirty="0" smtClean="0"/>
              <a:t>585-292-2285</a:t>
            </a:r>
          </a:p>
          <a:p>
            <a:pPr marL="0" indent="0" algn="ctr"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What is Financial Need?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dirty="0"/>
              <a:t>COST OF </a:t>
            </a:r>
            <a:r>
              <a:rPr lang="en-US" sz="4000" dirty="0" smtClean="0"/>
              <a:t>ATTENDANCE (</a:t>
            </a:r>
            <a:r>
              <a:rPr lang="en-US" sz="4000" b="1" i="1" dirty="0" smtClean="0"/>
              <a:t>COA</a:t>
            </a:r>
            <a:r>
              <a:rPr lang="en-US" sz="4000" dirty="0" smtClean="0"/>
              <a:t>)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Minus</a:t>
            </a:r>
          </a:p>
          <a:p>
            <a:pPr marL="0" indent="0">
              <a:buNone/>
            </a:pPr>
            <a:r>
              <a:rPr lang="en-US" sz="4000" dirty="0"/>
              <a:t>Expected Family Contribution </a:t>
            </a:r>
            <a:r>
              <a:rPr lang="en-US" sz="4000" u="sng" dirty="0"/>
              <a:t>(</a:t>
            </a:r>
            <a:r>
              <a:rPr lang="en-US" sz="4000" b="1" i="1" u="sng" dirty="0" smtClean="0"/>
              <a:t>EFC</a:t>
            </a:r>
            <a:r>
              <a:rPr lang="en-US" sz="4000" u="sng" dirty="0" smtClean="0"/>
              <a:t> – comes from FAFSA Result)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Equals = </a:t>
            </a:r>
            <a:r>
              <a:rPr lang="en-US" sz="4000" b="1" i="1" dirty="0"/>
              <a:t>Financial Need</a:t>
            </a:r>
          </a:p>
        </p:txBody>
      </p:sp>
    </p:spTree>
    <p:extLst>
      <p:ext uri="{BB962C8B-B14F-4D97-AF65-F5344CB8AC3E}">
        <p14:creationId xmlns:p14="http://schemas.microsoft.com/office/powerpoint/2010/main" val="220419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Cost Net Price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Actual cost AFTER </a:t>
            </a:r>
            <a:r>
              <a:rPr lang="en-US" sz="2800" dirty="0"/>
              <a:t>Financial Aid is Applied</a:t>
            </a:r>
          </a:p>
          <a:p>
            <a:r>
              <a:rPr lang="en-US" sz="2800" dirty="0"/>
              <a:t>EVERY college has a Net Price Calculator on their website for you to </a:t>
            </a:r>
            <a:r>
              <a:rPr lang="en-US" sz="2800" b="1" i="1" dirty="0" smtClean="0"/>
              <a:t>estimate</a:t>
            </a:r>
            <a:r>
              <a:rPr lang="en-US" sz="2800" dirty="0" smtClean="0"/>
              <a:t> </a:t>
            </a:r>
            <a:r>
              <a:rPr lang="en-US" sz="2800" dirty="0"/>
              <a:t>your </a:t>
            </a:r>
            <a:r>
              <a:rPr lang="en-US" sz="2800" dirty="0" smtClean="0"/>
              <a:t>Net </a:t>
            </a:r>
            <a:r>
              <a:rPr lang="en-US" sz="2800" dirty="0"/>
              <a:t>Price.</a:t>
            </a:r>
          </a:p>
          <a:p>
            <a:r>
              <a:rPr lang="en-US" sz="2800" dirty="0"/>
              <a:t>Free to review anytime; no obligation</a:t>
            </a:r>
          </a:p>
          <a:p>
            <a:r>
              <a:rPr lang="en-US" sz="2800" dirty="0"/>
              <a:t>Private Colleges usually ask more </a:t>
            </a:r>
            <a:r>
              <a:rPr lang="en-US" sz="2800" dirty="0" smtClean="0"/>
              <a:t>questions on this calculator (for merit aid) </a:t>
            </a:r>
            <a:r>
              <a:rPr lang="en-US" sz="2800" dirty="0"/>
              <a:t>– they use more of their own money in financial aid packages.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34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Sources of Financial 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74517"/>
            <a:ext cx="7162800" cy="4678683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Federal – </a:t>
            </a:r>
            <a:r>
              <a:rPr lang="en-US" sz="2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Pell Grant, SEOG Grant, Teach Grant, Work-Study, Student Loans, Parent Loans</a:t>
            </a:r>
            <a:endParaRPr lang="en-US" sz="2400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>
              <a:buNone/>
            </a:pPr>
            <a:endParaRPr lang="en-US" sz="24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sz="24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State</a:t>
            </a:r>
            <a:r>
              <a:rPr lang="en-US" sz="2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 - New York Grant (TAP) for New York residents attending college in NY State, </a:t>
            </a:r>
            <a:r>
              <a:rPr lang="en-US" sz="24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Excelsior, NY </a:t>
            </a:r>
            <a:r>
              <a:rPr lang="en-US" sz="2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STEM </a:t>
            </a:r>
            <a:r>
              <a:rPr lang="en-US" sz="24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Grant </a:t>
            </a:r>
            <a:endParaRPr lang="en-US" sz="24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>
              <a:buNone/>
            </a:pPr>
            <a:endParaRPr lang="en-US" sz="24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sz="24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College you attend – </a:t>
            </a:r>
            <a:r>
              <a:rPr lang="en-US" sz="2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Scholarships, work, loans</a:t>
            </a:r>
          </a:p>
          <a:p>
            <a:pPr>
              <a:buNone/>
            </a:pPr>
            <a:endParaRPr lang="en-US" sz="24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sz="24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Private Sources - </a:t>
            </a:r>
            <a:r>
              <a:rPr lang="en-US" sz="2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Scholarships and loans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Types of Financial 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924800" cy="502920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Grants</a:t>
            </a:r>
          </a:p>
          <a:p>
            <a:endParaRPr lang="en-US" sz="2800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Scholarships</a:t>
            </a:r>
          </a:p>
          <a:p>
            <a:endParaRPr lang="en-US" sz="28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Loans</a:t>
            </a:r>
          </a:p>
          <a:p>
            <a:endParaRPr lang="en-US" sz="28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Employment Opportunities</a:t>
            </a:r>
            <a:r>
              <a:rPr lang="en-US" sz="28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sz="28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(work </a:t>
            </a:r>
            <a:r>
              <a:rPr lang="en-US" sz="28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study; internship)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GRANTS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600" dirty="0"/>
              <a:t>FEDERAL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noFill/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US" sz="2800" dirty="0"/>
              <a:t>PELL </a:t>
            </a:r>
            <a:r>
              <a:rPr lang="en-US" sz="2800" dirty="0" smtClean="0"/>
              <a:t>Grant</a:t>
            </a:r>
          </a:p>
          <a:p>
            <a:pPr lvl="1"/>
            <a:r>
              <a:rPr lang="en-US" sz="2650" dirty="0" smtClean="0"/>
              <a:t>EFC below 5486</a:t>
            </a:r>
          </a:p>
          <a:p>
            <a:pPr lvl="1"/>
            <a:r>
              <a:rPr lang="en-US" sz="2650" dirty="0" smtClean="0"/>
              <a:t>$0 to $6095 (2018-19)</a:t>
            </a:r>
            <a:endParaRPr lang="en-US" sz="2650" dirty="0"/>
          </a:p>
          <a:p>
            <a:r>
              <a:rPr lang="en-US" sz="2800" dirty="0"/>
              <a:t>SEOG Grant</a:t>
            </a:r>
          </a:p>
          <a:p>
            <a:r>
              <a:rPr lang="en-US" sz="2800" dirty="0"/>
              <a:t>TEACH </a:t>
            </a:r>
            <a:r>
              <a:rPr lang="en-US" sz="2800" dirty="0" smtClean="0"/>
              <a:t>Grant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114800" y="2160982"/>
            <a:ext cx="4267200" cy="615289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en-US" sz="3600" dirty="0"/>
              <a:t>STATE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114800" y="2776270"/>
            <a:ext cx="3810000" cy="3326331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TAP – any NY college</a:t>
            </a:r>
          </a:p>
          <a:p>
            <a:pPr lvl="1"/>
            <a:r>
              <a:rPr lang="en-US" sz="2650" dirty="0" smtClean="0"/>
              <a:t>NY Net Taxable Income below $80,800</a:t>
            </a:r>
            <a:endParaRPr lang="en-US" sz="2650" dirty="0"/>
          </a:p>
          <a:p>
            <a:r>
              <a:rPr lang="en-US" sz="2800" dirty="0"/>
              <a:t>NY </a:t>
            </a:r>
            <a:r>
              <a:rPr lang="en-US" sz="2800" dirty="0" smtClean="0"/>
              <a:t>Programs</a:t>
            </a:r>
          </a:p>
          <a:p>
            <a:pPr lvl="1"/>
            <a:r>
              <a:rPr lang="en-US" sz="2600" dirty="0" smtClean="0"/>
              <a:t>Excelsior - SUNY</a:t>
            </a:r>
            <a:endParaRPr lang="en-US" sz="2600" dirty="0"/>
          </a:p>
          <a:p>
            <a:pPr lvl="1"/>
            <a:r>
              <a:rPr lang="en-US" sz="2800" dirty="0" smtClean="0"/>
              <a:t>STEM – SUNY school – top 10%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087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3219</TotalTime>
  <Words>1667</Words>
  <Application>Microsoft Office PowerPoint</Application>
  <PresentationFormat>On-screen Show (4:3)</PresentationFormat>
  <Paragraphs>328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Facet</vt:lpstr>
      <vt:lpstr>FINANCIAL AID INFORMATION</vt:lpstr>
      <vt:lpstr>AGENDA </vt:lpstr>
      <vt:lpstr>How Much Does College Cost? </vt:lpstr>
      <vt:lpstr> Cost of Attendance (COA)</vt:lpstr>
      <vt:lpstr>What is Financial Need?</vt:lpstr>
      <vt:lpstr>College Cost Net Price</vt:lpstr>
      <vt:lpstr>Sources of Financial Aid</vt:lpstr>
      <vt:lpstr>Types of Financial Aid</vt:lpstr>
      <vt:lpstr>GRANTS</vt:lpstr>
      <vt:lpstr>Excelsior Scholarship</vt:lpstr>
      <vt:lpstr>Excelsior Eligibility</vt:lpstr>
      <vt:lpstr>Scholarships</vt:lpstr>
      <vt:lpstr>Federal Direct Student Loan</vt:lpstr>
      <vt:lpstr>   </vt:lpstr>
      <vt:lpstr>Work Opportunities</vt:lpstr>
      <vt:lpstr>How to Apply for Aid </vt:lpstr>
      <vt:lpstr>How To Apply</vt:lpstr>
      <vt:lpstr> 1. Federal Student Aid ID</vt:lpstr>
      <vt:lpstr>2. Collect Information </vt:lpstr>
      <vt:lpstr>How To Apply</vt:lpstr>
      <vt:lpstr>3. Complete FAFSA  www.fafsa.ed.gov </vt:lpstr>
      <vt:lpstr>Sign in using FSA ID</vt:lpstr>
      <vt:lpstr>Make sure you choose the right Year</vt:lpstr>
      <vt:lpstr>Seven Steps for Filing the FAFSA </vt:lpstr>
      <vt:lpstr>Seven Steps for Filing the FAFSA </vt:lpstr>
      <vt:lpstr>PowerPoint Presentation</vt:lpstr>
      <vt:lpstr>PowerPoint Presentation</vt:lpstr>
      <vt:lpstr>Seven Steps for Filing the FAFSA </vt:lpstr>
      <vt:lpstr>Seven Steps for FAFSA </vt:lpstr>
      <vt:lpstr>How To Apply</vt:lpstr>
      <vt:lpstr> </vt:lpstr>
      <vt:lpstr>5. Apply for Excelsior</vt:lpstr>
      <vt:lpstr>6. Watch for SAR &amp; Communicate with Financial Aid Office </vt:lpstr>
      <vt:lpstr>When To Apply for  2019-20</vt:lpstr>
      <vt:lpstr>Other Forms</vt:lpstr>
      <vt:lpstr>Delays in Processing</vt:lpstr>
      <vt:lpstr> What Happens After I Apply</vt:lpstr>
      <vt:lpstr>What Happens After I Apply</vt:lpstr>
      <vt:lpstr>PowerPoint Presentation</vt:lpstr>
      <vt:lpstr>Strategies - Preparation</vt:lpstr>
      <vt:lpstr>Strategies - Financing</vt:lpstr>
      <vt:lpstr>Questions</vt:lpstr>
    </vt:vector>
  </TitlesOfParts>
  <Company>Monroe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AID INFORMATION NIGHT</dc:title>
  <dc:creator>Monroe Community College</dc:creator>
  <cp:lastModifiedBy>%username%</cp:lastModifiedBy>
  <cp:revision>258</cp:revision>
  <cp:lastPrinted>2016-10-06T20:15:09Z</cp:lastPrinted>
  <dcterms:created xsi:type="dcterms:W3CDTF">2011-11-28T16:43:14Z</dcterms:created>
  <dcterms:modified xsi:type="dcterms:W3CDTF">2018-10-11T23:18:06Z</dcterms:modified>
</cp:coreProperties>
</file>